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15"/>
  </p:notesMasterIdLst>
  <p:handoutMasterIdLst>
    <p:handoutMasterId r:id="rId16"/>
  </p:handoutMasterIdLst>
  <p:sldIdLst>
    <p:sldId id="475" r:id="rId2"/>
    <p:sldId id="472" r:id="rId3"/>
    <p:sldId id="471" r:id="rId4"/>
    <p:sldId id="470" r:id="rId5"/>
    <p:sldId id="469" r:id="rId6"/>
    <p:sldId id="465" r:id="rId7"/>
    <p:sldId id="461" r:id="rId8"/>
    <p:sldId id="467" r:id="rId9"/>
    <p:sldId id="476" r:id="rId10"/>
    <p:sldId id="462" r:id="rId11"/>
    <p:sldId id="466" r:id="rId12"/>
    <p:sldId id="429" r:id="rId13"/>
    <p:sldId id="426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BC0"/>
    <a:srgbClr val="012367"/>
    <a:srgbClr val="FFFFFF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63" autoAdjust="0"/>
    <p:restoredTop sz="94660"/>
  </p:normalViewPr>
  <p:slideViewPr>
    <p:cSldViewPr snapToGrid="0">
      <p:cViewPr>
        <p:scale>
          <a:sx n="53" d="100"/>
          <a:sy n="53" d="100"/>
        </p:scale>
        <p:origin x="686" y="989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31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04-25-19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04-25-19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1375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B56CA4-1EA0-43E2-A110-E6028A1912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2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5/14/2020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5/14/2020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5/14/2020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5/14/2020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5/14/2020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5/14/2020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5/14/2020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5/14/2020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5/14/2020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5/14/2020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5/14/2020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556244-C821-4B31-AE1D-44C5D3660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702" y="0"/>
            <a:ext cx="499508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3AF7D8-595F-4FB2-810A-1CE7D4C04DE5}"/>
              </a:ext>
            </a:extLst>
          </p:cNvPr>
          <p:cNvSpPr/>
          <p:nvPr/>
        </p:nvSpPr>
        <p:spPr>
          <a:xfrm>
            <a:off x="3696180" y="3629588"/>
            <a:ext cx="2267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Final Result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3E12F4-E41B-4A1C-971F-BC1E304A5FE7}"/>
              </a:ext>
            </a:extLst>
          </p:cNvPr>
          <p:cNvCxnSpPr>
            <a:cxnSpLocks/>
          </p:cNvCxnSpPr>
          <p:nvPr/>
        </p:nvCxnSpPr>
        <p:spPr>
          <a:xfrm flipH="1">
            <a:off x="5408341" y="4245613"/>
            <a:ext cx="2085279" cy="7059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BEC0FB5-EA7D-4DCA-B853-34F8DBF6647C}"/>
              </a:ext>
            </a:extLst>
          </p:cNvPr>
          <p:cNvSpPr/>
          <p:nvPr/>
        </p:nvSpPr>
        <p:spPr>
          <a:xfrm>
            <a:off x="11229278" y="2890024"/>
            <a:ext cx="762262" cy="6560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F0F2F6-A136-485B-B600-C4CA7F3F4DB0}"/>
              </a:ext>
            </a:extLst>
          </p:cNvPr>
          <p:cNvCxnSpPr>
            <a:cxnSpLocks/>
          </p:cNvCxnSpPr>
          <p:nvPr/>
        </p:nvCxnSpPr>
        <p:spPr>
          <a:xfrm flipH="1">
            <a:off x="5408341" y="3264331"/>
            <a:ext cx="5820938" cy="49400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A76CCDC-BE23-466B-8CA7-B03249FAE293}"/>
              </a:ext>
            </a:extLst>
          </p:cNvPr>
          <p:cNvSpPr/>
          <p:nvPr/>
        </p:nvSpPr>
        <p:spPr>
          <a:xfrm>
            <a:off x="7493620" y="4087676"/>
            <a:ext cx="1454119" cy="3059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B30F64-FE66-4667-ABAF-4E72B77AA534}"/>
              </a:ext>
            </a:extLst>
          </p:cNvPr>
          <p:cNvSpPr/>
          <p:nvPr/>
        </p:nvSpPr>
        <p:spPr>
          <a:xfrm>
            <a:off x="3473604" y="4755512"/>
            <a:ext cx="24904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Email signed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AT form to state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1E556D-A011-4290-A3AA-0D47C1EA3C93}"/>
              </a:ext>
            </a:extLst>
          </p:cNvPr>
          <p:cNvSpPr/>
          <p:nvPr/>
        </p:nvSpPr>
        <p:spPr>
          <a:xfrm>
            <a:off x="0" y="164669"/>
            <a:ext cx="7032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Cover Letter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0DB7A7-40D7-4E86-8A59-00AC38BA317B}"/>
              </a:ext>
            </a:extLst>
          </p:cNvPr>
          <p:cNvSpPr/>
          <p:nvPr/>
        </p:nvSpPr>
        <p:spPr>
          <a:xfrm>
            <a:off x="0" y="1031179"/>
            <a:ext cx="703270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Dual reporting:</a:t>
            </a:r>
          </a:p>
          <a:p>
            <a:endParaRPr lang="en-US" sz="2800" b="1" dirty="0"/>
          </a:p>
          <a:p>
            <a:r>
              <a:rPr lang="en-US" sz="2400" b="1" dirty="0"/>
              <a:t>eDMR:  for test end date, </a:t>
            </a:r>
          </a:p>
          <a:p>
            <a:r>
              <a:rPr lang="en-US" sz="2400" b="1" dirty="0"/>
              <a:t>                provide pass or fail result</a:t>
            </a:r>
          </a:p>
          <a:p>
            <a:endParaRPr lang="en-US" sz="2400" b="1" dirty="0"/>
          </a:p>
          <a:p>
            <a:r>
              <a:rPr lang="en-US" sz="2400" b="1" dirty="0"/>
              <a:t>ATB:  Email signed AT Form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026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2C9B70-4C36-4FF7-888C-107DE07F0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596" y="0"/>
            <a:ext cx="8285404" cy="627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022472" y="5727701"/>
            <a:ext cx="3902328" cy="3428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63500" y="0"/>
            <a:ext cx="39065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Statistics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672" y="3212921"/>
            <a:ext cx="39065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No significant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difference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= “PASS”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H="1" flipV="1">
            <a:off x="2832100" y="4413250"/>
            <a:ext cx="1190372" cy="14859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74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10E8C1-6FBC-4F20-8F87-023EFE1DB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79544" y="-2169862"/>
            <a:ext cx="6502914" cy="10922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269996" y="-7441"/>
            <a:ext cx="10922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Double Entry and Confirmation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93498" y="3949700"/>
            <a:ext cx="1009601" cy="711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123219" y="3949700"/>
            <a:ext cx="491414" cy="711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 flipV="1">
            <a:off x="10731500" y="1733703"/>
            <a:ext cx="343635" cy="25715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01914" y="5277290"/>
            <a:ext cx="39678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Survival &lt; 67% = FAIL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81511" y="1041129"/>
            <a:ext cx="2895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% Reduction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&lt; 20% = PASS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747" name="Straight Arrow Connector 746"/>
          <p:cNvCxnSpPr>
            <a:cxnSpLocks/>
            <a:stCxn id="6" idx="1"/>
          </p:cNvCxnSpPr>
          <p:nvPr/>
        </p:nvCxnSpPr>
        <p:spPr>
          <a:xfrm flipH="1">
            <a:off x="4356101" y="4305300"/>
            <a:ext cx="4767118" cy="1155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33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" y="0"/>
            <a:ext cx="60388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</a:rPr>
              <a:t>Reference Toxicant Testing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A55B944-38B4-4FA9-A112-BED86C1898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140920"/>
              </p:ext>
            </p:extLst>
          </p:nvPr>
        </p:nvGraphicFramePr>
        <p:xfrm>
          <a:off x="6705600" y="0"/>
          <a:ext cx="5230348" cy="6764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SPW 12.0 Graph" r:id="rId3" imgW="7286141" imgH="9422841" progId="SigmaPlotGraphicObject.11">
                  <p:embed/>
                </p:oleObj>
              </mc:Choice>
              <mc:Fallback>
                <p:oleObj name="SPW 12.0 Graph" r:id="rId3" imgW="7286141" imgH="9422841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05600" y="0"/>
                        <a:ext cx="5230348" cy="6764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15901" y="2285588"/>
            <a:ext cx="59342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Sensitivity of organisms over time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Credibility of testing system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Evaluate testing personnel</a:t>
            </a:r>
          </a:p>
        </p:txBody>
      </p:sp>
      <p:sp>
        <p:nvSpPr>
          <p:cNvPr id="5" name="Rectangle 4"/>
          <p:cNvSpPr/>
          <p:nvPr/>
        </p:nvSpPr>
        <p:spPr>
          <a:xfrm>
            <a:off x="7402286" y="845760"/>
            <a:ext cx="4180114" cy="1795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24000" y="29816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Reference Toxicant Control Chart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3E2F29-0E04-4CAD-9898-83D81E243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9" t="17843" r="2017" b="17940"/>
          <a:stretch/>
        </p:blipFill>
        <p:spPr>
          <a:xfrm>
            <a:off x="398321" y="1915517"/>
            <a:ext cx="11395358" cy="4923184"/>
          </a:xfrm>
          <a:prstGeom prst="rect">
            <a:avLst/>
          </a:prstGeom>
        </p:spPr>
      </p:pic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9913257" y="1915517"/>
            <a:ext cx="1173844" cy="22319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46948" y="1084520"/>
            <a:ext cx="8411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</a:rPr>
              <a:t>Last data point indicates sensitivity of organisms near the time your test was performed</a:t>
            </a:r>
          </a:p>
        </p:txBody>
      </p:sp>
    </p:spTree>
    <p:extLst>
      <p:ext uri="{BB962C8B-B14F-4D97-AF65-F5344CB8AC3E}">
        <p14:creationId xmlns:p14="http://schemas.microsoft.com/office/powerpoint/2010/main" val="21735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3AF7D8-595F-4FB2-810A-1CE7D4C04DE5}"/>
              </a:ext>
            </a:extLst>
          </p:cNvPr>
          <p:cNvSpPr/>
          <p:nvPr/>
        </p:nvSpPr>
        <p:spPr>
          <a:xfrm>
            <a:off x="2865865" y="1956501"/>
            <a:ext cx="3763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ORC Sign Form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and provide email address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1E556D-A011-4290-A3AA-0D47C1EA3C93}"/>
              </a:ext>
            </a:extLst>
          </p:cNvPr>
          <p:cNvSpPr/>
          <p:nvPr/>
        </p:nvSpPr>
        <p:spPr>
          <a:xfrm>
            <a:off x="0" y="164669"/>
            <a:ext cx="7237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AT Form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7CF198-58A3-4AE8-8C4D-9B181787E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141" y="0"/>
            <a:ext cx="475723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76CCDC-BE23-466B-8CA7-B03249FAE293}"/>
              </a:ext>
            </a:extLst>
          </p:cNvPr>
          <p:cNvSpPr/>
          <p:nvPr/>
        </p:nvSpPr>
        <p:spPr>
          <a:xfrm>
            <a:off x="7356830" y="1271239"/>
            <a:ext cx="3169921" cy="3010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3E12F4-E41B-4A1C-971F-BC1E304A5FE7}"/>
              </a:ext>
            </a:extLst>
          </p:cNvPr>
          <p:cNvCxnSpPr>
            <a:cxnSpLocks/>
          </p:cNvCxnSpPr>
          <p:nvPr/>
        </p:nvCxnSpPr>
        <p:spPr>
          <a:xfrm flipH="1">
            <a:off x="5271551" y="1437889"/>
            <a:ext cx="2085279" cy="7059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4652374-2F0E-4B78-BB8A-51F478E5C0C9}"/>
              </a:ext>
            </a:extLst>
          </p:cNvPr>
          <p:cNvSpPr/>
          <p:nvPr/>
        </p:nvSpPr>
        <p:spPr>
          <a:xfrm>
            <a:off x="1" y="3581683"/>
            <a:ext cx="72371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Form provides a summary</a:t>
            </a:r>
          </a:p>
          <a:p>
            <a:pPr algn="ctr"/>
            <a:r>
              <a:rPr lang="en-US" sz="2800" b="1" dirty="0"/>
              <a:t>of the test information</a:t>
            </a:r>
          </a:p>
          <a:p>
            <a:pPr algn="ctr"/>
            <a:r>
              <a:rPr lang="en-US" sz="2800" b="1" dirty="0"/>
              <a:t>provided on the</a:t>
            </a:r>
          </a:p>
          <a:p>
            <a:pPr algn="ctr"/>
            <a:r>
              <a:rPr lang="en-US" sz="2800" b="1" dirty="0"/>
              <a:t>laboratory bench sheets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27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30491" y="1"/>
            <a:ext cx="41197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i="1" dirty="0" err="1">
                <a:solidFill>
                  <a:schemeClr val="tx2"/>
                </a:solidFill>
              </a:rPr>
              <a:t>Ceriodaphnia</a:t>
            </a:r>
            <a:endParaRPr lang="en-US" sz="4400" i="1" dirty="0">
              <a:solidFill>
                <a:schemeClr val="tx2"/>
              </a:solidFill>
            </a:endParaRPr>
          </a:p>
          <a:p>
            <a:pPr algn="ctr"/>
            <a:r>
              <a:rPr lang="en-US" sz="4400" dirty="0">
                <a:solidFill>
                  <a:schemeClr val="tx2"/>
                </a:solidFill>
              </a:rPr>
              <a:t>Bench Sheets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BEFA2-4A0E-4C8C-BFC1-6C78ED81E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98"/>
            <a:ext cx="3830491" cy="680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BD83A-0152-4463-B2D3-54549A2A3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194" y="-5004"/>
            <a:ext cx="4241806" cy="6863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830491" y="1854221"/>
            <a:ext cx="1904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Control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52734" y="1854221"/>
            <a:ext cx="1904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Test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DBEBA8-86F3-4A27-A057-AED0AE9D1697}"/>
              </a:ext>
            </a:extLst>
          </p:cNvPr>
          <p:cNvCxnSpPr>
            <a:cxnSpLocks/>
          </p:cNvCxnSpPr>
          <p:nvPr/>
        </p:nvCxnSpPr>
        <p:spPr>
          <a:xfrm flipH="1">
            <a:off x="3479180" y="2285381"/>
            <a:ext cx="868557" cy="2347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2AA51F-9DA0-40BF-943E-87691243A51A}"/>
              </a:ext>
            </a:extLst>
          </p:cNvPr>
          <p:cNvCxnSpPr>
            <a:cxnSpLocks/>
          </p:cNvCxnSpPr>
          <p:nvPr/>
        </p:nvCxnSpPr>
        <p:spPr>
          <a:xfrm>
            <a:off x="7414447" y="2321066"/>
            <a:ext cx="763781" cy="2177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19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42875" y="56660"/>
            <a:ext cx="62388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Renewal Information 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102598" y="152400"/>
            <a:ext cx="276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Control Bench Sheet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820360" y="774082"/>
            <a:ext cx="62388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Date, time and analyst that worked on test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47" name="Straight Arrow Connector 46"/>
          <p:cNvCxnSpPr>
            <a:stCxn id="46" idx="1"/>
          </p:cNvCxnSpPr>
          <p:nvPr/>
        </p:nvCxnSpPr>
        <p:spPr>
          <a:xfrm flipH="1">
            <a:off x="8153401" y="1514163"/>
            <a:ext cx="375979" cy="3293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542" y="4038601"/>
            <a:ext cx="7910916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354A61-73A7-471E-BFFD-63D9B6E64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206" y="561756"/>
            <a:ext cx="1613384" cy="2867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/>
          <p:cNvSpPr/>
          <p:nvPr/>
        </p:nvSpPr>
        <p:spPr>
          <a:xfrm>
            <a:off x="8529380" y="1184825"/>
            <a:ext cx="1915037" cy="6586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6F3DB7-2286-472B-B2D7-312BC99A22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68" t="23578" r="17921" b="58028"/>
          <a:stretch/>
        </p:blipFill>
        <p:spPr>
          <a:xfrm>
            <a:off x="1820360" y="1183728"/>
            <a:ext cx="6238875" cy="264995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0320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2661716-428C-401B-B310-86ED00C8E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370" y="457261"/>
            <a:ext cx="1613384" cy="2867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0" y="-9525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tx2"/>
                </a:solidFill>
              </a:rPr>
              <a:t>Ceriodaphnia</a:t>
            </a:r>
            <a:r>
              <a:rPr lang="en-US" sz="4000" b="1" dirty="0">
                <a:solidFill>
                  <a:schemeClr val="tx2"/>
                </a:solidFill>
              </a:rPr>
              <a:t> Chronic Test</a:t>
            </a:r>
          </a:p>
          <a:p>
            <a:pPr algn="ctr"/>
            <a:r>
              <a:rPr lang="en-US" sz="4000" b="1" dirty="0">
                <a:solidFill>
                  <a:schemeClr val="tx2"/>
                </a:solidFill>
              </a:rPr>
              <a:t>Bench Sheet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162924" y="15285"/>
            <a:ext cx="2708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Control Bench Sheet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601789" y="2723691"/>
            <a:ext cx="721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Survival recorded and number of offspring counted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each time test solutions are renewed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529381" y="2369987"/>
            <a:ext cx="1915037" cy="7542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A06F5-AA30-4811-B2C7-AA550AB0A2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4" t="66992" r="12064" b="13008"/>
          <a:stretch/>
        </p:blipFill>
        <p:spPr>
          <a:xfrm>
            <a:off x="1653276" y="3429000"/>
            <a:ext cx="7916296" cy="324568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47" name="Straight Arrow Connector 46"/>
          <p:cNvCxnSpPr/>
          <p:nvPr/>
        </p:nvCxnSpPr>
        <p:spPr>
          <a:xfrm flipH="1">
            <a:off x="8610600" y="3124200"/>
            <a:ext cx="473298" cy="6858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029324" y="134352"/>
            <a:ext cx="15049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Test Cup</a:t>
            </a:r>
            <a:endParaRPr lang="en-US" sz="2000" dirty="0"/>
          </a:p>
        </p:txBody>
      </p:sp>
      <p:pic>
        <p:nvPicPr>
          <p:cNvPr id="3" name="Picture 2" descr="A picture containing plate, white, table, sitting&#10;&#10;Description automatically generated">
            <a:extLst>
              <a:ext uri="{FF2B5EF4-FFF2-40B4-BE49-F238E27FC236}">
                <a16:creationId xmlns:a16="http://schemas.microsoft.com/office/drawing/2014/main" id="{82246072-4C7B-4BFC-886D-A0434330E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098" y="496572"/>
            <a:ext cx="2175401" cy="205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1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6352" y="64060"/>
            <a:ext cx="594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Control Organisms Acceptance Criteria</a:t>
            </a:r>
            <a:endParaRPr lang="en-US" sz="4400" dirty="0">
              <a:solidFill>
                <a:schemeClr val="tx2"/>
              </a:solidFill>
            </a:endParaRPr>
          </a:p>
        </p:txBody>
      </p:sp>
      <p:cxnSp>
        <p:nvCxnSpPr>
          <p:cNvPr id="24" name="Straight Arrow Connector 23"/>
          <p:cNvCxnSpPr>
            <a:cxnSpLocks/>
            <a:stCxn id="23" idx="1"/>
          </p:cNvCxnSpPr>
          <p:nvPr/>
        </p:nvCxnSpPr>
        <p:spPr>
          <a:xfrm flipH="1">
            <a:off x="5943600" y="4803656"/>
            <a:ext cx="1519022" cy="37794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7377799" y="15284"/>
            <a:ext cx="2895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Control Bench Sheet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687291-F7BF-4AA8-968C-49067857B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811" y="415394"/>
            <a:ext cx="2578458" cy="458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7462622" y="4609579"/>
            <a:ext cx="2610647" cy="38815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997370" y="1591062"/>
            <a:ext cx="434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Organisms &lt; 24-hours old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and born within 8-hour period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42077" y="4841828"/>
            <a:ext cx="6381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Survival and reproduction requirements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574428" y="815504"/>
            <a:ext cx="1483972" cy="6965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>
            <a:cxnSpLocks/>
          </p:cNvCxnSpPr>
          <p:nvPr/>
        </p:nvCxnSpPr>
        <p:spPr>
          <a:xfrm flipH="1">
            <a:off x="6280521" y="1351049"/>
            <a:ext cx="2279038" cy="11337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B5E8793B-8251-4491-849D-1E8E11A7B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39" t="7939" r="1310" b="75406"/>
          <a:stretch/>
        </p:blipFill>
        <p:spPr>
          <a:xfrm>
            <a:off x="2056012" y="2344418"/>
            <a:ext cx="4224509" cy="2180266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E4A7E2-63D6-4FA5-A131-CF60C1D5F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482"/>
          <a:stretch/>
        </p:blipFill>
        <p:spPr>
          <a:xfrm>
            <a:off x="117985" y="5302274"/>
            <a:ext cx="9555706" cy="1446551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31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9525"/>
            <a:ext cx="68015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Control Water Acceptance Criteria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204102" y="-37180"/>
            <a:ext cx="2895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Control Bench Sheet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4A3407-8E44-44A7-B4F8-DD7A33D23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353" y="482300"/>
            <a:ext cx="2175101" cy="3865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/>
          <p:cNvSpPr/>
          <p:nvPr/>
        </p:nvSpPr>
        <p:spPr>
          <a:xfrm>
            <a:off x="9564353" y="2099415"/>
            <a:ext cx="2175101" cy="113680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>
            <a:cxnSpLocks/>
            <a:stCxn id="46" idx="2"/>
          </p:cNvCxnSpPr>
          <p:nvPr/>
        </p:nvCxnSpPr>
        <p:spPr>
          <a:xfrm flipH="1">
            <a:off x="8463426" y="3236215"/>
            <a:ext cx="2188478" cy="105752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8441638" y="5302224"/>
            <a:ext cx="37285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Temperature = 24.0 – 26.0</a:t>
            </a:r>
            <a:r>
              <a:rPr lang="en-US" sz="1600" b="1" baseline="30000" dirty="0">
                <a:solidFill>
                  <a:srgbClr val="0070C0"/>
                </a:solidFill>
              </a:rPr>
              <a:t>o</a:t>
            </a:r>
            <a:r>
              <a:rPr lang="en-US" sz="1600" b="1" dirty="0">
                <a:solidFill>
                  <a:srgbClr val="0070C0"/>
                </a:solidFill>
              </a:rPr>
              <a:t>C</a:t>
            </a:r>
          </a:p>
          <a:p>
            <a:pPr algn="ctr"/>
            <a:r>
              <a:rPr lang="en-US" sz="1600" b="1" dirty="0">
                <a:solidFill>
                  <a:srgbClr val="0070C0"/>
                </a:solidFill>
              </a:rPr>
              <a:t>pH = 6.5 – 8.5 S.U.</a:t>
            </a:r>
          </a:p>
          <a:p>
            <a:pPr algn="ctr"/>
            <a:r>
              <a:rPr lang="en-US" sz="1600" b="1" dirty="0">
                <a:solidFill>
                  <a:srgbClr val="0070C0"/>
                </a:solidFill>
              </a:rPr>
              <a:t>Hardness = 80 – 100 mg/L CaCO</a:t>
            </a:r>
            <a:r>
              <a:rPr lang="en-US" sz="1600" b="1" baseline="-25000" dirty="0">
                <a:solidFill>
                  <a:srgbClr val="0070C0"/>
                </a:solidFill>
              </a:rPr>
              <a:t>3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927753" y="92842"/>
            <a:ext cx="25771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≤ 14 days old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0414133" y="1409027"/>
            <a:ext cx="237821" cy="6909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>
            <a:cxnSpLocks/>
            <a:stCxn id="59" idx="1"/>
          </p:cNvCxnSpPr>
          <p:nvPr/>
        </p:nvCxnSpPr>
        <p:spPr>
          <a:xfrm flipH="1" flipV="1">
            <a:off x="8886094" y="1660828"/>
            <a:ext cx="1528039" cy="936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3381BBF-0270-4101-9CB0-0903FE38F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08" t="25303" r="49927" b="58191"/>
          <a:stretch/>
        </p:blipFill>
        <p:spPr>
          <a:xfrm>
            <a:off x="7889090" y="509323"/>
            <a:ext cx="937530" cy="2787979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D1A219-6ABF-4556-B461-DC4EDB3B1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7" t="42666" r="3498" b="30053"/>
          <a:stretch/>
        </p:blipFill>
        <p:spPr>
          <a:xfrm>
            <a:off x="21788" y="2497874"/>
            <a:ext cx="8441638" cy="4356518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13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70D3D28-7AF1-414F-A294-75B9F8792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597" y="510520"/>
            <a:ext cx="3676645" cy="5948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7482652" y="-12700"/>
            <a:ext cx="3419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Test Bench Sheet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324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Effluent Sample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53597" y="982891"/>
            <a:ext cx="3676645" cy="10745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cxnSpLocks/>
            <a:stCxn id="13" idx="1"/>
          </p:cNvCxnSpPr>
          <p:nvPr/>
        </p:nvCxnSpPr>
        <p:spPr>
          <a:xfrm flipH="1">
            <a:off x="6388709" y="1520146"/>
            <a:ext cx="1864888" cy="2594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0" y="3873767"/>
            <a:ext cx="2645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Chemical analyses 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278739" y="2106217"/>
            <a:ext cx="3651503" cy="148447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H="1">
            <a:off x="6473806" y="3078546"/>
            <a:ext cx="1804934" cy="123937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0" y="732940"/>
            <a:ext cx="3220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Permit specifications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73805" y="4950064"/>
            <a:ext cx="18049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00CC"/>
                </a:solidFill>
              </a:rPr>
              <a:t>pH = 6.0 – 9.0 S.U.</a:t>
            </a:r>
          </a:p>
          <a:p>
            <a:pPr algn="ctr"/>
            <a:endParaRPr lang="en-US" sz="1200" b="1" dirty="0">
              <a:solidFill>
                <a:srgbClr val="0000CC"/>
              </a:solidFill>
            </a:endParaRPr>
          </a:p>
          <a:p>
            <a:pPr algn="ctr"/>
            <a:r>
              <a:rPr lang="en-US" sz="1200" b="1" dirty="0">
                <a:solidFill>
                  <a:srgbClr val="0000CC"/>
                </a:solidFill>
              </a:rPr>
              <a:t>Dissolved Oxygen</a:t>
            </a:r>
          </a:p>
          <a:p>
            <a:pPr algn="ctr"/>
            <a:r>
              <a:rPr lang="en-US" sz="1200" b="1" dirty="0">
                <a:solidFill>
                  <a:srgbClr val="0000CC"/>
                </a:solidFill>
              </a:rPr>
              <a:t>&gt; 5.0 mg/L</a:t>
            </a:r>
          </a:p>
          <a:p>
            <a:pPr algn="ctr"/>
            <a:endParaRPr lang="en-US" sz="1200" b="1" dirty="0">
              <a:solidFill>
                <a:srgbClr val="0000CC"/>
              </a:solidFill>
            </a:endParaRPr>
          </a:p>
          <a:p>
            <a:pPr algn="ctr"/>
            <a:r>
              <a:rPr lang="en-US" sz="1200" b="1" dirty="0">
                <a:solidFill>
                  <a:srgbClr val="0000CC"/>
                </a:solidFill>
              </a:rPr>
              <a:t>Chlorine </a:t>
            </a:r>
          </a:p>
          <a:p>
            <a:pPr algn="ctr"/>
            <a:r>
              <a:rPr lang="en-US" sz="1200" b="1" dirty="0">
                <a:solidFill>
                  <a:srgbClr val="0000CC"/>
                </a:solidFill>
              </a:rPr>
              <a:t>&lt; 0.10 mg/L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253597" y="5536957"/>
            <a:ext cx="2898860" cy="81052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cxnSpLocks/>
          </p:cNvCxnSpPr>
          <p:nvPr/>
        </p:nvCxnSpPr>
        <p:spPr>
          <a:xfrm>
            <a:off x="8725022" y="6333113"/>
            <a:ext cx="261300" cy="244439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482652" y="6508417"/>
            <a:ext cx="58510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Statistics:  PASS or FAIL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5CB043A-FE69-46AF-8D72-4EFACA0829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715"/>
          <a:stretch/>
        </p:blipFill>
        <p:spPr>
          <a:xfrm>
            <a:off x="40016" y="1116323"/>
            <a:ext cx="6348693" cy="280267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9DDFA1E-2CB2-495D-A305-A17934437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10" b="48135"/>
          <a:stretch/>
        </p:blipFill>
        <p:spPr>
          <a:xfrm>
            <a:off x="-33708" y="4204323"/>
            <a:ext cx="6507514" cy="2627461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3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7BEFA2-4A0E-4C8C-BFC1-6C78ED81E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98"/>
            <a:ext cx="3830491" cy="680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BD83A-0152-4463-B2D3-54549A2A3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194" y="-5004"/>
            <a:ext cx="4241806" cy="6863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A0DED4-7692-4831-9A99-5D062CDBEBB1}"/>
              </a:ext>
            </a:extLst>
          </p:cNvPr>
          <p:cNvSpPr/>
          <p:nvPr/>
        </p:nvSpPr>
        <p:spPr>
          <a:xfrm>
            <a:off x="9552122" y="4836249"/>
            <a:ext cx="2535800" cy="4679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BBBFBD-3B80-41D9-BF4A-ABE327E0F56F}"/>
              </a:ext>
            </a:extLst>
          </p:cNvPr>
          <p:cNvSpPr/>
          <p:nvPr/>
        </p:nvSpPr>
        <p:spPr>
          <a:xfrm>
            <a:off x="1423380" y="5803354"/>
            <a:ext cx="2234219" cy="3323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6F23C3-BF09-41D9-912B-0ECDCDB7E594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657599" y="4442599"/>
            <a:ext cx="1270115" cy="15269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A0DDE2E-50DE-4E29-A833-4384654280DC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6959600" y="4279900"/>
            <a:ext cx="2592522" cy="7903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89F7A1C-5DB3-4D4C-B24F-ACE98BACB886}"/>
              </a:ext>
            </a:extLst>
          </p:cNvPr>
          <p:cNvSpPr/>
          <p:nvPr/>
        </p:nvSpPr>
        <p:spPr>
          <a:xfrm>
            <a:off x="3844178" y="1764943"/>
            <a:ext cx="40675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Program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used to compare survival and reproduction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in the Control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to the Test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370A9E-48D0-491D-B4F6-259018657C0F}"/>
              </a:ext>
            </a:extLst>
          </p:cNvPr>
          <p:cNvSpPr/>
          <p:nvPr/>
        </p:nvSpPr>
        <p:spPr>
          <a:xfrm>
            <a:off x="467444" y="-5004"/>
            <a:ext cx="2895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Control Bench Sheet</a:t>
            </a:r>
            <a:endParaRPr lang="en-US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B754F7-3A66-45E9-9760-D1F7AF41AD30}"/>
              </a:ext>
            </a:extLst>
          </p:cNvPr>
          <p:cNvSpPr/>
          <p:nvPr/>
        </p:nvSpPr>
        <p:spPr>
          <a:xfrm>
            <a:off x="8623296" y="-5004"/>
            <a:ext cx="2895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Test Bench Sheet</a:t>
            </a:r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084A69-FE6A-4E63-B166-94104C896FEC}"/>
              </a:ext>
            </a:extLst>
          </p:cNvPr>
          <p:cNvSpPr/>
          <p:nvPr/>
        </p:nvSpPr>
        <p:spPr>
          <a:xfrm>
            <a:off x="3868965" y="-22820"/>
            <a:ext cx="4067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</a:rPr>
              <a:t>Statistics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ainting presentation (widescreen).potx" id="{7D8F5DB3-F878-46D5-AF2D-2DD5B7369221}" vid="{9251DF30-C224-466C-9BFA-3064FAD55731}"/>
    </a:ext>
  </a:extLst>
</a:theme>
</file>

<file path=ppt/theme/theme2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 painting presentation (widescreen)</Template>
  <TotalTime>26999</TotalTime>
  <Words>266</Words>
  <Application>Microsoft Office PowerPoint</Application>
  <PresentationFormat>Widescreen</PresentationFormat>
  <Paragraphs>77</Paragraphs>
  <Slides>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Georgia</vt:lpstr>
      <vt:lpstr>Ocean 16x9</vt:lpstr>
      <vt:lpstr>SigmaPlot 12.0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James Sumner</dc:creator>
  <cp:lastModifiedBy>James Sumner</cp:lastModifiedBy>
  <cp:revision>385</cp:revision>
  <cp:lastPrinted>2019-04-13T15:23:19Z</cp:lastPrinted>
  <dcterms:created xsi:type="dcterms:W3CDTF">2018-03-05T19:44:43Z</dcterms:created>
  <dcterms:modified xsi:type="dcterms:W3CDTF">2020-05-14T15:34:46Z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