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</p:sldMasterIdLst>
  <p:notesMasterIdLst>
    <p:notesMasterId r:id="rId24"/>
  </p:notesMasterIdLst>
  <p:handoutMasterIdLst>
    <p:handoutMasterId r:id="rId25"/>
  </p:handoutMasterIdLst>
  <p:sldIdLst>
    <p:sldId id="257" r:id="rId2"/>
    <p:sldId id="267" r:id="rId3"/>
    <p:sldId id="268" r:id="rId4"/>
    <p:sldId id="269" r:id="rId5"/>
    <p:sldId id="262" r:id="rId6"/>
    <p:sldId id="278" r:id="rId7"/>
    <p:sldId id="315" r:id="rId8"/>
    <p:sldId id="314" r:id="rId9"/>
    <p:sldId id="309" r:id="rId10"/>
    <p:sldId id="282" r:id="rId11"/>
    <p:sldId id="283" r:id="rId12"/>
    <p:sldId id="296" r:id="rId13"/>
    <p:sldId id="288" r:id="rId14"/>
    <p:sldId id="289" r:id="rId15"/>
    <p:sldId id="298" r:id="rId16"/>
    <p:sldId id="258" r:id="rId17"/>
    <p:sldId id="266" r:id="rId18"/>
    <p:sldId id="306" r:id="rId19"/>
    <p:sldId id="317" r:id="rId20"/>
    <p:sldId id="494" r:id="rId21"/>
    <p:sldId id="295" r:id="rId22"/>
    <p:sldId id="294" r:id="rId2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BC0"/>
    <a:srgbClr val="012367"/>
    <a:srgbClr val="FFFFFF"/>
    <a:srgbClr val="FF5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DA37D80-6434-44D0-A028-1B22A696006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3063" autoAdjust="0"/>
    <p:restoredTop sz="94660"/>
  </p:normalViewPr>
  <p:slideViewPr>
    <p:cSldViewPr snapToGrid="0">
      <p:cViewPr>
        <p:scale>
          <a:sx n="60" d="100"/>
          <a:sy n="60" d="100"/>
        </p:scale>
        <p:origin x="1138" y="82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331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04-25-19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BA2C8-71FC-43D0-BD87-0547616971F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921363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04-25-19</a:t>
            </a:r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4"/>
            <a:ext cx="5608320" cy="313753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39446-6953-447E-A4E3-E7CFBF87004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92923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04-25-19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39446-6953-447E-A4E3-E7CFBF8700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1744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04-25-19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539446-6953-447E-A4E3-E7CFBF87004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551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04-25-19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539446-6953-447E-A4E3-E7CFBF87004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26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04-25-19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539446-6953-447E-A4E3-E7CFBF87004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308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04-25-19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539446-6953-447E-A4E3-E7CFBF87004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4993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04-25-19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539446-6953-447E-A4E3-E7CFBF87004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7771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04-25-19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539446-6953-447E-A4E3-E7CFBF87004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331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04-25-19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39446-6953-447E-A4E3-E7CFBF87004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033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04-25-19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539446-6953-447E-A4E3-E7CFBF87004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9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04-25-19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539446-6953-447E-A4E3-E7CFBF87004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953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04-25-19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539446-6953-447E-A4E3-E7CFBF87004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617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04-25-19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539446-6953-447E-A4E3-E7CFBF87004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91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04-25-19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539446-6953-447E-A4E3-E7CFBF87004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04-25-19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539446-6953-447E-A4E3-E7CFBF87004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167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04-25-19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539446-6953-447E-A4E3-E7CFBF87004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849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ter3"/>
          <p:cNvSpPr/>
          <p:nvPr/>
        </p:nvSpPr>
        <p:spPr bwMode="gray">
          <a:xfrm>
            <a:off x="2552" y="5243129"/>
            <a:ext cx="12188952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sky"/>
          <p:cNvSpPr/>
          <p:nvPr/>
        </p:nvSpPr>
        <p:spPr bwMode="white">
          <a:xfrm>
            <a:off x="2552" y="0"/>
            <a:ext cx="12188952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6" name="water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 bwMode="ltGray">
          <a:xfrm>
            <a:off x="-1425" y="5497897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water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 bwMode="gray">
          <a:xfrm flipH="1">
            <a:off x="-1425" y="5221111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-1425" y="5961106"/>
            <a:ext cx="12188952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5872" y="1309047"/>
            <a:ext cx="9602789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5872" y="4038600"/>
            <a:ext cx="96012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1">
              <a:rPr lang="en-US"/>
              <a:t>5/14/2020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440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4403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/>
              <a:t>5/14/2020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/>
              <a:t>5/14/2020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1309047"/>
            <a:ext cx="9601252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4038600"/>
            <a:ext cx="96012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F84E2-2D7A-43CF-AC90-352A289A783A}" type="datetime1">
              <a:rPr lang="en-US"/>
              <a:t>5/14/2020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572768"/>
            <a:ext cx="4572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1572768"/>
            <a:ext cx="4572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/>
              <a:t>5/14/2020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1120" y="2365861"/>
            <a:ext cx="4572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572768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365861"/>
            <a:ext cx="4572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/>
              <a:t>5/14/2020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1">
              <a:rPr lang="en-US"/>
              <a:t>5/14/2020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1">
              <a:rPr lang="en-US"/>
              <a:t>5/14/2020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413" y="685800"/>
            <a:ext cx="68580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1">
              <a:rPr lang="en-US"/>
              <a:t>5/14/2020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760413" y="685800"/>
            <a:ext cx="68580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74940-A916-4C8B-9648-02A2D3898F9E}" type="datetime1">
              <a:rPr lang="en-US"/>
              <a:t>5/14/2020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8" name="water3"/>
          <p:cNvSpPr/>
          <p:nvPr/>
        </p:nvSpPr>
        <p:spPr bwMode="gray">
          <a:xfrm>
            <a:off x="2552" y="6064101"/>
            <a:ext cx="12188952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water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 bwMode="white">
          <a:xfrm>
            <a:off x="-1425" y="6256181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water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 bwMode="gray">
          <a:xfrm flipH="1">
            <a:off x="-1425" y="5979395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950976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5586B75A-687E-405C-8A0B-8D00578BA2C3}" type="datetime1">
              <a:rPr lang="en-US" smtClean="0"/>
              <a:pPr/>
              <a:t>5/14/2020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8pPr>
      <a:lvl9pPr marL="2240280" indent="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None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microsoft.com/office/2007/relationships/hdphoto" Target="../media/hdphoto10.wdp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microsoft.com/office/2007/relationships/hdphoto" Target="../media/hdphoto6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microsoft.com/office/2007/relationships/hdphoto" Target="../media/hdphoto8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18753"/>
            <a:ext cx="6619163" cy="1501360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Whole Effluent Toxicity (WET)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2507054"/>
            <a:ext cx="4462819" cy="3208825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3600" dirty="0"/>
              <a:t>Determines</a:t>
            </a:r>
            <a:br>
              <a:rPr lang="en-US" sz="3600" dirty="0"/>
            </a:br>
            <a:r>
              <a:rPr lang="en-US" sz="3600" dirty="0"/>
              <a:t>the toxic effect </a:t>
            </a:r>
            <a:br>
              <a:rPr lang="en-US" sz="3600" dirty="0"/>
            </a:br>
            <a:r>
              <a:rPr lang="en-US" sz="3600" dirty="0"/>
              <a:t>from </a:t>
            </a:r>
            <a:r>
              <a:rPr lang="en-US" sz="3600" u="sng" dirty="0"/>
              <a:t>all</a:t>
            </a:r>
            <a:r>
              <a:rPr lang="en-US" sz="3600" dirty="0"/>
              <a:t> pollutants contained in a </a:t>
            </a:r>
            <a:br>
              <a:rPr lang="en-US" sz="3600" dirty="0"/>
            </a:br>
            <a:r>
              <a:rPr lang="en-US" sz="3600" dirty="0"/>
              <a:t>facility’s discharge </a:t>
            </a:r>
            <a:br>
              <a:rPr lang="en-US" sz="3600" dirty="0"/>
            </a:br>
            <a:r>
              <a:rPr lang="en-US" sz="3600" dirty="0"/>
              <a:t>to aquatic organisms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09DD27-F02C-463B-B73C-80EE83A937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l="2522" t="2306" r="3120" b="5870"/>
          <a:stretch/>
        </p:blipFill>
        <p:spPr>
          <a:xfrm rot="661759">
            <a:off x="4414128" y="971032"/>
            <a:ext cx="7714939" cy="55858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2745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0943"/>
            <a:ext cx="12192000" cy="760798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Sample Preparation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967FE62-A206-4B1C-86EA-1C748AB4653D}"/>
              </a:ext>
            </a:extLst>
          </p:cNvPr>
          <p:cNvSpPr txBox="1">
            <a:spLocks/>
          </p:cNvSpPr>
          <p:nvPr/>
        </p:nvSpPr>
        <p:spPr>
          <a:xfrm>
            <a:off x="0" y="1217921"/>
            <a:ext cx="4427675" cy="27185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Aliquot warmed to 25.0 ± 1.0</a:t>
            </a:r>
            <a:r>
              <a:rPr lang="en-US" sz="3600" baseline="30000" dirty="0"/>
              <a:t>o</a:t>
            </a:r>
            <a:r>
              <a:rPr lang="en-US" sz="3600" dirty="0"/>
              <a:t>C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Sample diluted to permit limit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03D583-A667-434B-BD8C-FEF31489D9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604" b="24018"/>
          <a:stretch/>
        </p:blipFill>
        <p:spPr>
          <a:xfrm>
            <a:off x="4427675" y="1051543"/>
            <a:ext cx="7621897" cy="3051313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74FA9F2-290B-402D-9412-A56DBCC4421B}"/>
              </a:ext>
            </a:extLst>
          </p:cNvPr>
          <p:cNvSpPr txBox="1">
            <a:spLocks/>
          </p:cNvSpPr>
          <p:nvPr/>
        </p:nvSpPr>
        <p:spPr>
          <a:xfrm>
            <a:off x="284292" y="4164696"/>
            <a:ext cx="11765280" cy="17521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For pass/fail chronic test dilution preparation:</a:t>
            </a:r>
          </a:p>
          <a:p>
            <a:r>
              <a:rPr lang="en-US" sz="3200" dirty="0"/>
              <a:t>         1.6% limit:       4.8 mL effluent + 295.2 mL laboratory water </a:t>
            </a:r>
          </a:p>
          <a:p>
            <a:r>
              <a:rPr lang="en-US" sz="3200" dirty="0"/>
              <a:t>         23.6% limit:  70.8 mL effluent + 229.2 mL laboratory water</a:t>
            </a:r>
          </a:p>
        </p:txBody>
      </p:sp>
    </p:spTree>
    <p:extLst>
      <p:ext uri="{BB962C8B-B14F-4D97-AF65-F5344CB8AC3E}">
        <p14:creationId xmlns:p14="http://schemas.microsoft.com/office/powerpoint/2010/main" val="393613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3190" y="245659"/>
            <a:ext cx="5108810" cy="760590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Dilution Water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967FE62-A206-4B1C-86EA-1C748AB4653D}"/>
              </a:ext>
            </a:extLst>
          </p:cNvPr>
          <p:cNvSpPr txBox="1">
            <a:spLocks/>
          </p:cNvSpPr>
          <p:nvPr/>
        </p:nvSpPr>
        <p:spPr>
          <a:xfrm>
            <a:off x="0" y="5504096"/>
            <a:ext cx="7322158" cy="11082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Deionized water</a:t>
            </a:r>
          </a:p>
          <a:p>
            <a:pPr algn="ctr"/>
            <a:r>
              <a:rPr lang="en-US" sz="3600" dirty="0"/>
              <a:t>with salts added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BE73031-CC85-42F4-B3A3-96B51277F3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9" r="6966"/>
          <a:stretch/>
        </p:blipFill>
        <p:spPr bwMode="auto">
          <a:xfrm>
            <a:off x="7322157" y="1177258"/>
            <a:ext cx="4738533" cy="5591619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855C57-C1D4-48FE-BF91-EAA3F88F1D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30" t="5437" r="3200" b="3927"/>
          <a:stretch/>
        </p:blipFill>
        <p:spPr>
          <a:xfrm>
            <a:off x="161645" y="245659"/>
            <a:ext cx="6921544" cy="5087428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101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animal, indoor, sitting, table&#10;&#10;Description automatically generated">
            <a:extLst>
              <a:ext uri="{FF2B5EF4-FFF2-40B4-BE49-F238E27FC236}">
                <a16:creationId xmlns:a16="http://schemas.microsoft.com/office/drawing/2014/main" id="{50D28A2F-6745-4E6D-917B-016458512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546" y="3136387"/>
            <a:ext cx="2945454" cy="3715508"/>
          </a:xfrm>
          <a:prstGeom prst="rect">
            <a:avLst/>
          </a:prstGeom>
        </p:spPr>
      </p:pic>
      <p:pic>
        <p:nvPicPr>
          <p:cNvPr id="17" name="Picture 16" descr="A picture containing animal, sign, sitting, box&#10;&#10;Description automatically generated">
            <a:extLst>
              <a:ext uri="{FF2B5EF4-FFF2-40B4-BE49-F238E27FC236}">
                <a16:creationId xmlns:a16="http://schemas.microsoft.com/office/drawing/2014/main" id="{77089321-78E9-4ACB-A08D-F980BF189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2695" y="3662278"/>
            <a:ext cx="4389305" cy="3195722"/>
          </a:xfrm>
          <a:prstGeom prst="rect">
            <a:avLst/>
          </a:prstGeom>
        </p:spPr>
      </p:pic>
      <p:pic>
        <p:nvPicPr>
          <p:cNvPr id="15" name="Picture 14" descr="A picture containing animal, indoor, sitting, cat&#10;&#10;Description automatically generated">
            <a:extLst>
              <a:ext uri="{FF2B5EF4-FFF2-40B4-BE49-F238E27FC236}">
                <a16:creationId xmlns:a16="http://schemas.microsoft.com/office/drawing/2014/main" id="{8E6DCD3C-BEA2-4930-9C82-706453B996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2856" y="0"/>
            <a:ext cx="3580680" cy="3773882"/>
          </a:xfrm>
          <a:prstGeom prst="rect">
            <a:avLst/>
          </a:prstGeom>
        </p:spPr>
      </p:pic>
      <p:pic>
        <p:nvPicPr>
          <p:cNvPr id="8" name="Picture 7" descr="A picture containing photo, sitting, apple, sign&#10;&#10;Description automatically generated">
            <a:extLst>
              <a:ext uri="{FF2B5EF4-FFF2-40B4-BE49-F238E27FC236}">
                <a16:creationId xmlns:a16="http://schemas.microsoft.com/office/drawing/2014/main" id="{C6402D6B-A48F-4C17-8526-C41CC07FA2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8041" y="6105"/>
            <a:ext cx="3176471" cy="31090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2504"/>
            <a:ext cx="5505865" cy="2185550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If Present,</a:t>
            </a:r>
            <a:br>
              <a:rPr lang="en-US" sz="4800" dirty="0"/>
            </a:br>
            <a:r>
              <a:rPr lang="en-US" sz="4800" dirty="0"/>
              <a:t>Other Organisms</a:t>
            </a:r>
            <a:br>
              <a:rPr lang="en-US" sz="4800" dirty="0"/>
            </a:br>
            <a:r>
              <a:rPr lang="en-US" sz="4800" dirty="0"/>
              <a:t>Removed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967FE62-A206-4B1C-86EA-1C748AB4653D}"/>
              </a:ext>
            </a:extLst>
          </p:cNvPr>
          <p:cNvSpPr txBox="1">
            <a:spLocks/>
          </p:cNvSpPr>
          <p:nvPr/>
        </p:nvSpPr>
        <p:spPr>
          <a:xfrm>
            <a:off x="-6164" y="2998172"/>
            <a:ext cx="4748292" cy="3063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Competition</a:t>
            </a:r>
          </a:p>
          <a:p>
            <a:pPr algn="ctr"/>
            <a:r>
              <a:rPr lang="en-US" sz="3600" dirty="0"/>
              <a:t>for food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Confusion with</a:t>
            </a:r>
            <a:br>
              <a:rPr lang="en-US" sz="3600" dirty="0"/>
            </a:br>
            <a:r>
              <a:rPr lang="en-US" sz="3600" dirty="0"/>
              <a:t>testing organisms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8FDE214-56AE-46F4-8D99-3DF05CB7E3FB}"/>
              </a:ext>
            </a:extLst>
          </p:cNvPr>
          <p:cNvSpPr txBox="1">
            <a:spLocks/>
          </p:cNvSpPr>
          <p:nvPr/>
        </p:nvSpPr>
        <p:spPr>
          <a:xfrm>
            <a:off x="8817970" y="2801395"/>
            <a:ext cx="1731144" cy="7865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/>
              <a:t>Moina</a:t>
            </a:r>
            <a:endParaRPr lang="en-US" sz="36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D9F4456-A339-4AD1-A9D5-CC546E65D9A7}"/>
              </a:ext>
            </a:extLst>
          </p:cNvPr>
          <p:cNvSpPr txBox="1">
            <a:spLocks/>
          </p:cNvSpPr>
          <p:nvPr/>
        </p:nvSpPr>
        <p:spPr>
          <a:xfrm>
            <a:off x="4803280" y="6020456"/>
            <a:ext cx="1987030" cy="7865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Daphnia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D4344A2-A219-4D94-BD84-835AA91BB688}"/>
              </a:ext>
            </a:extLst>
          </p:cNvPr>
          <p:cNvSpPr txBox="1">
            <a:spLocks/>
          </p:cNvSpPr>
          <p:nvPr/>
        </p:nvSpPr>
        <p:spPr>
          <a:xfrm>
            <a:off x="7824455" y="6020456"/>
            <a:ext cx="1987030" cy="7865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Copepod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C412879-F859-4603-AAB8-AF107A3A6A9E}"/>
              </a:ext>
            </a:extLst>
          </p:cNvPr>
          <p:cNvSpPr txBox="1">
            <a:spLocks/>
          </p:cNvSpPr>
          <p:nvPr/>
        </p:nvSpPr>
        <p:spPr>
          <a:xfrm>
            <a:off x="5505865" y="2328054"/>
            <a:ext cx="2084083" cy="7865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Ostracod</a:t>
            </a:r>
          </a:p>
        </p:txBody>
      </p:sp>
    </p:spTree>
    <p:extLst>
      <p:ext uri="{BB962C8B-B14F-4D97-AF65-F5344CB8AC3E}">
        <p14:creationId xmlns:p14="http://schemas.microsoft.com/office/powerpoint/2010/main" val="411594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1829"/>
            <a:ext cx="12191999" cy="815034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Basic Chemical Analyses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967FE62-A206-4B1C-86EA-1C748AB4653D}"/>
              </a:ext>
            </a:extLst>
          </p:cNvPr>
          <p:cNvSpPr txBox="1">
            <a:spLocks/>
          </p:cNvSpPr>
          <p:nvPr/>
        </p:nvSpPr>
        <p:spPr>
          <a:xfrm>
            <a:off x="0" y="1177800"/>
            <a:ext cx="4667003" cy="5020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pH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Dissolved Oxygen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Conductivity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Salinity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Total Residual Chlorine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79A55F-838E-445E-BB7B-AEBD2D80A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003" y="1177800"/>
            <a:ext cx="7392684" cy="5548371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106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67755"/>
            <a:ext cx="2598234" cy="815034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Controlled</a:t>
            </a:r>
            <a:br>
              <a:rPr lang="en-US" sz="3600" dirty="0"/>
            </a:br>
            <a:r>
              <a:rPr lang="en-US" sz="3600" dirty="0"/>
              <a:t>Test </a:t>
            </a:r>
            <a:br>
              <a:rPr lang="en-US" sz="3600" dirty="0"/>
            </a:br>
            <a:r>
              <a:rPr lang="en-US" sz="3600" dirty="0"/>
              <a:t>Conditions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13A1FC2-51CD-4832-8A77-389460FB6AF0}"/>
              </a:ext>
            </a:extLst>
          </p:cNvPr>
          <p:cNvSpPr txBox="1">
            <a:spLocks/>
          </p:cNvSpPr>
          <p:nvPr/>
        </p:nvSpPr>
        <p:spPr>
          <a:xfrm>
            <a:off x="0" y="2204070"/>
            <a:ext cx="2598234" cy="36861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25.0 ± 1.0</a:t>
            </a:r>
            <a:r>
              <a:rPr lang="en-US" sz="2800" baseline="30000" dirty="0"/>
              <a:t>o</a:t>
            </a:r>
            <a:r>
              <a:rPr lang="en-US" sz="2800" dirty="0"/>
              <a:t>C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16-hours light</a:t>
            </a:r>
          </a:p>
          <a:p>
            <a:pPr algn="ctr"/>
            <a:r>
              <a:rPr lang="en-US" sz="2800" dirty="0"/>
              <a:t>8-hours dark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Light</a:t>
            </a:r>
          </a:p>
          <a:p>
            <a:pPr algn="ctr"/>
            <a:r>
              <a:rPr lang="en-US" sz="2800" dirty="0"/>
              <a:t>50–100 ft-c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Randomized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B311B0-B92D-4B04-BB98-94CB7F44EA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08"/>
          <a:stretch/>
        </p:blipFill>
        <p:spPr>
          <a:xfrm>
            <a:off x="2714381" y="120316"/>
            <a:ext cx="9386121" cy="6617368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504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9007"/>
            <a:ext cx="12191999" cy="727364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Organism Age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E4578AB-D5F2-475E-97D4-6CFB090059C9}"/>
              </a:ext>
            </a:extLst>
          </p:cNvPr>
          <p:cNvSpPr txBox="1">
            <a:spLocks/>
          </p:cNvSpPr>
          <p:nvPr/>
        </p:nvSpPr>
        <p:spPr>
          <a:xfrm>
            <a:off x="0" y="1170971"/>
            <a:ext cx="12192000" cy="16140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Varies to target either </a:t>
            </a:r>
            <a:br>
              <a:rPr lang="en-US" sz="3600" dirty="0"/>
            </a:br>
            <a:r>
              <a:rPr lang="en-US" sz="3600" dirty="0"/>
              <a:t>a specific developmental stage </a:t>
            </a:r>
          </a:p>
          <a:p>
            <a:pPr algn="ctr"/>
            <a:r>
              <a:rPr lang="en-US" sz="3600" dirty="0"/>
              <a:t>or sensitive time period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E323174-ECC2-408A-B855-C341B6F2A103}"/>
              </a:ext>
            </a:extLst>
          </p:cNvPr>
          <p:cNvSpPr txBox="1">
            <a:spLocks/>
          </p:cNvSpPr>
          <p:nvPr/>
        </p:nvSpPr>
        <p:spPr>
          <a:xfrm>
            <a:off x="0" y="3429000"/>
            <a:ext cx="2841403" cy="5790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i="1" dirty="0" err="1"/>
              <a:t>Ceriodaphnia</a:t>
            </a:r>
            <a:endParaRPr lang="en-US" sz="1800" b="1" i="1" dirty="0"/>
          </a:p>
          <a:p>
            <a:pPr algn="ctr"/>
            <a:r>
              <a:rPr lang="en-US" sz="1800" dirty="0"/>
              <a:t>&lt; 24-hours old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0C67FA9-AC1F-432D-89A8-232C40220518}"/>
              </a:ext>
            </a:extLst>
          </p:cNvPr>
          <p:cNvSpPr txBox="1">
            <a:spLocks/>
          </p:cNvSpPr>
          <p:nvPr/>
        </p:nvSpPr>
        <p:spPr>
          <a:xfrm>
            <a:off x="3084304" y="3518971"/>
            <a:ext cx="2897469" cy="5790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/>
              <a:t>Mysid shrimp</a:t>
            </a:r>
          </a:p>
          <a:p>
            <a:pPr algn="ctr"/>
            <a:r>
              <a:rPr lang="en-US" sz="1800" dirty="0"/>
              <a:t>Acute:  1-5 days old</a:t>
            </a:r>
          </a:p>
          <a:p>
            <a:pPr algn="ctr"/>
            <a:r>
              <a:rPr lang="en-US" sz="1800" dirty="0"/>
              <a:t>Chronic:  7-days old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056EF71-F9B4-4912-AC1D-461DDA365BA3}"/>
              </a:ext>
            </a:extLst>
          </p:cNvPr>
          <p:cNvSpPr txBox="1">
            <a:spLocks/>
          </p:cNvSpPr>
          <p:nvPr/>
        </p:nvSpPr>
        <p:spPr>
          <a:xfrm>
            <a:off x="6210227" y="3483629"/>
            <a:ext cx="2869436" cy="5790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/>
              <a:t>Fathead minnows</a:t>
            </a:r>
          </a:p>
          <a:p>
            <a:pPr algn="ctr"/>
            <a:r>
              <a:rPr lang="en-US" sz="1800" dirty="0"/>
              <a:t>Acute:  1-14 days old</a:t>
            </a:r>
          </a:p>
          <a:p>
            <a:pPr algn="ctr"/>
            <a:r>
              <a:rPr lang="en-US" sz="1800" dirty="0"/>
              <a:t>Chronic:  &lt; 24-hours old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4052D44-F9B8-4DAB-B024-C7863D87C7B1}"/>
              </a:ext>
            </a:extLst>
          </p:cNvPr>
          <p:cNvSpPr txBox="1">
            <a:spLocks/>
          </p:cNvSpPr>
          <p:nvPr/>
        </p:nvSpPr>
        <p:spPr>
          <a:xfrm>
            <a:off x="9322564" y="3502367"/>
            <a:ext cx="2869436" cy="5790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/>
              <a:t>Inland silversides</a:t>
            </a:r>
          </a:p>
          <a:p>
            <a:pPr algn="ctr"/>
            <a:r>
              <a:rPr lang="en-US" sz="1800" dirty="0"/>
              <a:t>Acute:  9-14 days old</a:t>
            </a:r>
          </a:p>
          <a:p>
            <a:pPr algn="ctr"/>
            <a:r>
              <a:rPr lang="en-US" sz="1800" dirty="0"/>
              <a:t>Chronic:  9-11 days old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86A10F24-6EB9-423C-B80C-31FB3C008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6171" y="4036393"/>
            <a:ext cx="2935829" cy="2868449"/>
          </a:xfrm>
          <a:prstGeom prst="rect">
            <a:avLst/>
          </a:prstGeom>
        </p:spPr>
      </p:pic>
      <p:pic>
        <p:nvPicPr>
          <p:cNvPr id="10" name="Picture 9" descr="A picture containing indoor, white, sitting, open&#10;&#10;Description automatically generated">
            <a:extLst>
              <a:ext uri="{FF2B5EF4-FFF2-40B4-BE49-F238E27FC236}">
                <a16:creationId xmlns:a16="http://schemas.microsoft.com/office/drawing/2014/main" id="{01DAFD58-FEB0-48D9-B350-CB3E4F029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7030" y="4062649"/>
            <a:ext cx="2935829" cy="2849198"/>
          </a:xfrm>
          <a:prstGeom prst="rect">
            <a:avLst/>
          </a:prstGeom>
        </p:spPr>
      </p:pic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783B418B-2D47-4F14-BD14-B72A7C33E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0311" y="4075349"/>
            <a:ext cx="2945454" cy="2849198"/>
          </a:xfrm>
          <a:prstGeom prst="rect">
            <a:avLst/>
          </a:prstGeom>
        </p:spPr>
      </p:pic>
      <p:pic>
        <p:nvPicPr>
          <p:cNvPr id="19" name="Picture 18" descr="A picture containing animal, sitting, monitor, black&#10;&#10;Description automatically generated">
            <a:extLst>
              <a:ext uri="{FF2B5EF4-FFF2-40B4-BE49-F238E27FC236}">
                <a16:creationId xmlns:a16="http://schemas.microsoft.com/office/drawing/2014/main" id="{59C0E4D0-F9C9-4A9A-996F-D1BC0A693A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7214" y="4041238"/>
            <a:ext cx="2935829" cy="283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58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864"/>
            <a:ext cx="5943599" cy="1088136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Test Conditions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56DFEAE-DE1F-4D19-A6A1-41B702992B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3550240"/>
              </p:ext>
            </p:extLst>
          </p:nvPr>
        </p:nvGraphicFramePr>
        <p:xfrm>
          <a:off x="5943600" y="3048"/>
          <a:ext cx="6248398" cy="134112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711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4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1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1600" i="1" dirty="0" err="1"/>
                        <a:t>Ceriodaphnia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Acute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Pass/Fail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Full-range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Concentrations</a:t>
                      </a:r>
                      <a:r>
                        <a:rPr lang="en-US" sz="1600" baseline="0" dirty="0"/>
                        <a:t> tested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Replicates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Number of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organisms per replicate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D2ADF0A-AF49-4026-BC8A-0EECC68F66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858714"/>
              </p:ext>
            </p:extLst>
          </p:nvPr>
        </p:nvGraphicFramePr>
        <p:xfrm>
          <a:off x="5943598" y="2694432"/>
          <a:ext cx="6248400" cy="134112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3711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49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18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1600" i="1" baseline="0" dirty="0" err="1"/>
                        <a:t>Ceriodaphnia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Chronic</a:t>
                      </a:r>
                      <a:r>
                        <a:rPr lang="en-US" sz="1600" baseline="0" dirty="0"/>
                        <a:t> 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Pass/Fail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Full-range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Concentrations</a:t>
                      </a:r>
                      <a:r>
                        <a:rPr lang="en-US" sz="1600" baseline="0" dirty="0"/>
                        <a:t> tested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Replicates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Number of organisms per replicate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F398945-4AB0-4BC4-A205-A9533A03FB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3618325"/>
              </p:ext>
            </p:extLst>
          </p:nvPr>
        </p:nvGraphicFramePr>
        <p:xfrm>
          <a:off x="5943598" y="4035552"/>
          <a:ext cx="6248400" cy="134112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3711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49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18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1600" baseline="0" dirty="0"/>
                        <a:t>Minnow </a:t>
                      </a:r>
                      <a:r>
                        <a:rPr lang="en-US" sz="1600" dirty="0"/>
                        <a:t>Chronic</a:t>
                      </a:r>
                      <a:r>
                        <a:rPr lang="en-US" sz="1600" baseline="0" dirty="0"/>
                        <a:t> 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Pass/Fail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Full-range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Concentrations</a:t>
                      </a:r>
                      <a:r>
                        <a:rPr lang="en-US" sz="1600" baseline="0" dirty="0"/>
                        <a:t> tested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Replicates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Number of organisms per replicate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92601EC-2BDF-4532-B19D-5059CF4658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1546441"/>
              </p:ext>
            </p:extLst>
          </p:nvPr>
        </p:nvGraphicFramePr>
        <p:xfrm>
          <a:off x="5943600" y="5376672"/>
          <a:ext cx="6248400" cy="134112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3711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49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18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1600" baseline="0" dirty="0" err="1"/>
                        <a:t>Mysid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Chronic</a:t>
                      </a:r>
                      <a:r>
                        <a:rPr lang="en-US" sz="1600" baseline="0" dirty="0"/>
                        <a:t> 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Pass/Fail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Full-range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Concentrations</a:t>
                      </a:r>
                      <a:r>
                        <a:rPr lang="en-US" sz="1600" baseline="0" dirty="0"/>
                        <a:t> tested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Replicates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Number of organisms per replicate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3A7610D-0E08-4237-B381-E3AE8BECAD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8923492"/>
              </p:ext>
            </p:extLst>
          </p:nvPr>
        </p:nvGraphicFramePr>
        <p:xfrm>
          <a:off x="5943598" y="1347216"/>
          <a:ext cx="6248400" cy="134112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3711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49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18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Minnow</a:t>
                      </a:r>
                      <a:r>
                        <a:rPr lang="en-US" sz="1600" baseline="0" dirty="0"/>
                        <a:t> and </a:t>
                      </a:r>
                      <a:r>
                        <a:rPr lang="en-US" sz="1600" baseline="0" dirty="0" err="1"/>
                        <a:t>Mysid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Acute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Pass/Fail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Full-range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Concentrations</a:t>
                      </a:r>
                      <a:r>
                        <a:rPr lang="en-US" sz="1600" baseline="0" dirty="0"/>
                        <a:t> tested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Replicates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Number of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organisms per replicate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</a:t>
                      </a:r>
                      <a:endParaRPr lang="en-US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8E4578AB-D5F2-475E-97D4-6CFB090059C9}"/>
              </a:ext>
            </a:extLst>
          </p:cNvPr>
          <p:cNvSpPr txBox="1">
            <a:spLocks/>
          </p:cNvSpPr>
          <p:nvPr/>
        </p:nvSpPr>
        <p:spPr>
          <a:xfrm>
            <a:off x="0" y="2359733"/>
            <a:ext cx="5664199" cy="21385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Varies with each</a:t>
            </a:r>
          </a:p>
          <a:p>
            <a:pPr algn="ctr"/>
            <a:r>
              <a:rPr lang="en-US" sz="3600" dirty="0"/>
              <a:t>type of test </a:t>
            </a:r>
          </a:p>
          <a:p>
            <a:pPr algn="ctr"/>
            <a:r>
              <a:rPr lang="en-US" sz="3600" dirty="0"/>
              <a:t>to give the best</a:t>
            </a:r>
            <a:br>
              <a:rPr lang="en-US" sz="3600" dirty="0"/>
            </a:br>
            <a:r>
              <a:rPr lang="en-US" sz="3600" dirty="0"/>
              <a:t>statistical comparison</a:t>
            </a:r>
          </a:p>
        </p:txBody>
      </p:sp>
    </p:spTree>
    <p:extLst>
      <p:ext uri="{BB962C8B-B14F-4D97-AF65-F5344CB8AC3E}">
        <p14:creationId xmlns:p14="http://schemas.microsoft.com/office/powerpoint/2010/main" val="257868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D9D69A4-7A8F-4C19-8542-41C297DCD0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87" t="3497" r="4535" b="4477"/>
          <a:stretch/>
        </p:blipFill>
        <p:spPr>
          <a:xfrm>
            <a:off x="8008804" y="1466850"/>
            <a:ext cx="4076701" cy="5346700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A picture containing bird, light, clouds, dark&#10;&#10;Description automatically generated">
            <a:extLst>
              <a:ext uri="{FF2B5EF4-FFF2-40B4-BE49-F238E27FC236}">
                <a16:creationId xmlns:a16="http://schemas.microsoft.com/office/drawing/2014/main" id="{1F23D6BC-5B09-475F-98DE-C4C33F8B5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063" y="2845087"/>
            <a:ext cx="2425668" cy="27048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6ED7BC-2EE7-4AA7-9E32-581A18B1DF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89" t="5089" r="6762" b="6035"/>
          <a:stretch/>
        </p:blipFill>
        <p:spPr>
          <a:xfrm>
            <a:off x="103505" y="1466850"/>
            <a:ext cx="4024346" cy="5346700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E70594-1377-4297-B04E-F420FEDBBA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424146">
            <a:off x="3483379" y="2792867"/>
            <a:ext cx="2377646" cy="2505673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3FFB066-2FA0-437C-A4CA-600152A687B1}"/>
              </a:ext>
            </a:extLst>
          </p:cNvPr>
          <p:cNvSpPr txBox="1">
            <a:spLocks/>
          </p:cNvSpPr>
          <p:nvPr/>
        </p:nvSpPr>
        <p:spPr>
          <a:xfrm>
            <a:off x="4127851" y="1460021"/>
            <a:ext cx="3880953" cy="11338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Acute tests</a:t>
            </a:r>
          </a:p>
          <a:p>
            <a:pPr algn="ctr"/>
            <a:r>
              <a:rPr lang="en-US" sz="3600" dirty="0"/>
              <a:t>are not fed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52333F7-8B10-43B0-91CA-5133541327C3}"/>
              </a:ext>
            </a:extLst>
          </p:cNvPr>
          <p:cNvSpPr/>
          <p:nvPr/>
        </p:nvSpPr>
        <p:spPr>
          <a:xfrm>
            <a:off x="0" y="174659"/>
            <a:ext cx="12191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accent2">
                    <a:lumMod val="50000"/>
                  </a:schemeClr>
                </a:solidFill>
              </a:rPr>
              <a:t>Feeding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D8B2F2-1B45-44E9-9ACA-DCED50015951}"/>
              </a:ext>
            </a:extLst>
          </p:cNvPr>
          <p:cNvSpPr/>
          <p:nvPr/>
        </p:nvSpPr>
        <p:spPr>
          <a:xfrm>
            <a:off x="6716487" y="4920275"/>
            <a:ext cx="1156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Artemia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C97126-99A3-4D23-AACE-51F8598533D6}"/>
              </a:ext>
            </a:extLst>
          </p:cNvPr>
          <p:cNvSpPr/>
          <p:nvPr/>
        </p:nvSpPr>
        <p:spPr>
          <a:xfrm>
            <a:off x="3938208" y="4574926"/>
            <a:ext cx="841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Algae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A41A6EB-050A-4646-978A-C19757C0EE35}"/>
              </a:ext>
            </a:extLst>
          </p:cNvPr>
          <p:cNvSpPr txBox="1">
            <a:spLocks/>
          </p:cNvSpPr>
          <p:nvPr/>
        </p:nvSpPr>
        <p:spPr>
          <a:xfrm>
            <a:off x="4127851" y="5484582"/>
            <a:ext cx="3852367" cy="11338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Chronic tests </a:t>
            </a:r>
          </a:p>
          <a:p>
            <a:pPr algn="ctr"/>
            <a:r>
              <a:rPr lang="en-US" sz="3600" dirty="0"/>
              <a:t>are fed daily</a:t>
            </a:r>
          </a:p>
        </p:txBody>
      </p:sp>
    </p:spTree>
    <p:extLst>
      <p:ext uri="{BB962C8B-B14F-4D97-AF65-F5344CB8AC3E}">
        <p14:creationId xmlns:p14="http://schemas.microsoft.com/office/powerpoint/2010/main" val="36188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table, cup, sitting&#10;&#10;Description automatically generated">
            <a:extLst>
              <a:ext uri="{FF2B5EF4-FFF2-40B4-BE49-F238E27FC236}">
                <a16:creationId xmlns:a16="http://schemas.microsoft.com/office/drawing/2014/main" id="{2ABFB33B-56D7-4BAF-88C4-E006EE8A7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5619" y="3429000"/>
            <a:ext cx="3734759" cy="347486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44D3421-CFB1-4296-904C-9CD80000877A}"/>
              </a:ext>
            </a:extLst>
          </p:cNvPr>
          <p:cNvSpPr txBox="1">
            <a:spLocks/>
          </p:cNvSpPr>
          <p:nvPr/>
        </p:nvSpPr>
        <p:spPr>
          <a:xfrm>
            <a:off x="-1" y="192363"/>
            <a:ext cx="7995797" cy="76517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/>
              <a:t>Acute Tests:  Pass/Fail or LC</a:t>
            </a:r>
            <a:r>
              <a:rPr lang="en-US" sz="4800" baseline="-25000" dirty="0"/>
              <a:t>50</a:t>
            </a:r>
          </a:p>
        </p:txBody>
      </p:sp>
      <p:pic>
        <p:nvPicPr>
          <p:cNvPr id="4" name="Picture 3" descr="A picture containing indoor, white, open, sitting&#10;&#10;Description automatically generated">
            <a:extLst>
              <a:ext uri="{FF2B5EF4-FFF2-40B4-BE49-F238E27FC236}">
                <a16:creationId xmlns:a16="http://schemas.microsoft.com/office/drawing/2014/main" id="{81A0DFF6-4C4A-4787-8E17-1D2C15C4F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3748" y="50390"/>
            <a:ext cx="3638503" cy="337861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2616AE6F-8917-4390-9311-0B1DC3C83585}"/>
              </a:ext>
            </a:extLst>
          </p:cNvPr>
          <p:cNvSpPr txBox="1">
            <a:spLocks/>
          </p:cNvSpPr>
          <p:nvPr/>
        </p:nvSpPr>
        <p:spPr>
          <a:xfrm>
            <a:off x="7995796" y="695020"/>
            <a:ext cx="3594410" cy="61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Control</a:t>
            </a:r>
            <a:endParaRPr lang="en-US" sz="3600" i="1" dirty="0">
              <a:solidFill>
                <a:schemeClr val="tx1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CDD4B5AE-C7D4-422D-AEAD-D62F6C65D4C6}"/>
              </a:ext>
            </a:extLst>
          </p:cNvPr>
          <p:cNvSpPr txBox="1">
            <a:spLocks/>
          </p:cNvSpPr>
          <p:nvPr/>
        </p:nvSpPr>
        <p:spPr>
          <a:xfrm>
            <a:off x="7951563" y="4437678"/>
            <a:ext cx="3682875" cy="3120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Sample</a:t>
            </a:r>
            <a:endParaRPr lang="en-US" sz="3600" i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72D2F9-6EA2-437A-8726-E55C6EB29A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392" y="1158283"/>
            <a:ext cx="6127011" cy="48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1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1319" y="1965140"/>
            <a:ext cx="4562682" cy="1085516"/>
          </a:xfrm>
        </p:spPr>
        <p:txBody>
          <a:bodyPr>
            <a:noAutofit/>
          </a:bodyPr>
          <a:lstStyle/>
          <a:p>
            <a:pPr algn="ctr"/>
            <a:r>
              <a:rPr lang="en-US" sz="2800" i="1" dirty="0" err="1"/>
              <a:t>Ceriodaphnia</a:t>
            </a:r>
            <a:r>
              <a:rPr lang="en-US" sz="2800" i="1" dirty="0"/>
              <a:t> </a:t>
            </a:r>
            <a:r>
              <a:rPr lang="en-US" sz="2800" dirty="0"/>
              <a:t>Tests</a:t>
            </a:r>
            <a:br>
              <a:rPr lang="en-US" sz="2800" dirty="0"/>
            </a:br>
            <a:r>
              <a:rPr lang="en-US" sz="2800" dirty="0"/>
              <a:t>Survival and Reproduction</a:t>
            </a:r>
            <a:endParaRPr lang="en-US" sz="2800" i="1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D0CCC4D-EFC3-4D16-BFAA-46F86CBB7032}"/>
              </a:ext>
            </a:extLst>
          </p:cNvPr>
          <p:cNvSpPr txBox="1">
            <a:spLocks/>
          </p:cNvSpPr>
          <p:nvPr/>
        </p:nvSpPr>
        <p:spPr>
          <a:xfrm>
            <a:off x="131469" y="1961191"/>
            <a:ext cx="6937211" cy="10881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Minnow and Mysid Tests</a:t>
            </a:r>
            <a:br>
              <a:rPr lang="en-US" sz="2800" dirty="0"/>
            </a:br>
            <a:r>
              <a:rPr lang="en-US" sz="2800" dirty="0"/>
              <a:t>Survival and Growth</a:t>
            </a:r>
            <a:endParaRPr lang="en-US" sz="2800" i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61CC0BD-7B06-45F2-A347-E35B53BEF513}"/>
              </a:ext>
            </a:extLst>
          </p:cNvPr>
          <p:cNvSpPr txBox="1">
            <a:spLocks/>
          </p:cNvSpPr>
          <p:nvPr/>
        </p:nvSpPr>
        <p:spPr>
          <a:xfrm>
            <a:off x="0" y="717259"/>
            <a:ext cx="12192000" cy="5993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Chronic Tests:  Pass/Fail or Chronic Value (</a:t>
            </a:r>
            <a:r>
              <a:rPr lang="en-US" sz="4000" dirty="0" err="1"/>
              <a:t>ChV</a:t>
            </a:r>
            <a:r>
              <a:rPr lang="en-US" sz="4000" dirty="0"/>
              <a:t>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A278B91-3764-435F-9727-4BDFF73EF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859" y="3399779"/>
            <a:ext cx="4872821" cy="2740962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ED351B40-1D3D-4A9F-A24E-9707562178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3801" t="12327" r="12935"/>
          <a:stretch/>
        </p:blipFill>
        <p:spPr>
          <a:xfrm rot="5400000">
            <a:off x="-316512" y="3847760"/>
            <a:ext cx="2740962" cy="1845000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FA11C63B-FE12-4496-AA47-85A5AB28CC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7312" y="3049328"/>
            <a:ext cx="4610695" cy="348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5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27851" cy="1646345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Whole Effluent Toxicity (WET)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30" y="2748508"/>
            <a:ext cx="4853667" cy="2646453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3600" dirty="0"/>
              <a:t>Methods measure </a:t>
            </a:r>
            <a:br>
              <a:rPr lang="en-US" sz="3600" dirty="0"/>
            </a:br>
            <a:r>
              <a:rPr lang="en-US" sz="3600" dirty="0"/>
              <a:t>the ability </a:t>
            </a:r>
            <a:br>
              <a:rPr lang="en-US" sz="3600" dirty="0"/>
            </a:br>
            <a:r>
              <a:rPr lang="en-US" sz="3600" dirty="0"/>
              <a:t>of an organism</a:t>
            </a:r>
            <a:br>
              <a:rPr lang="en-US" sz="3600" dirty="0"/>
            </a:br>
            <a:r>
              <a:rPr lang="en-US" sz="3600" dirty="0"/>
              <a:t>to survive, </a:t>
            </a:r>
            <a:br>
              <a:rPr lang="en-US" sz="3600" dirty="0"/>
            </a:br>
            <a:r>
              <a:rPr lang="en-US" sz="3600" dirty="0"/>
              <a:t>grow and reproduce</a:t>
            </a:r>
          </a:p>
        </p:txBody>
      </p:sp>
      <p:grpSp>
        <p:nvGrpSpPr>
          <p:cNvPr id="12" name="Group 4">
            <a:extLst>
              <a:ext uri="{FF2B5EF4-FFF2-40B4-BE49-F238E27FC236}">
                <a16:creationId xmlns:a16="http://schemas.microsoft.com/office/drawing/2014/main" id="{2A13A164-966D-4963-9641-F606C229203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903719" y="1843679"/>
            <a:ext cx="3228975" cy="4459287"/>
            <a:chOff x="341" y="1409"/>
            <a:chExt cx="2034" cy="2809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E3C33DAE-9DDB-4940-A030-B0226AB6D44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41" y="1409"/>
              <a:ext cx="2032" cy="280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4" name="Picture 5">
              <a:extLst>
                <a:ext uri="{FF2B5EF4-FFF2-40B4-BE49-F238E27FC236}">
                  <a16:creationId xmlns:a16="http://schemas.microsoft.com/office/drawing/2014/main" id="{5E2680F2-C6CF-4476-88C8-D09BA80100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" y="1409"/>
              <a:ext cx="2034" cy="280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8">
            <a:extLst>
              <a:ext uri="{FF2B5EF4-FFF2-40B4-BE49-F238E27FC236}">
                <a16:creationId xmlns:a16="http://schemas.microsoft.com/office/drawing/2014/main" id="{C4792031-6BA1-46FC-A9FC-FF64914B553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280298" y="423759"/>
            <a:ext cx="3889376" cy="4271961"/>
            <a:chOff x="831" y="1517"/>
            <a:chExt cx="2450" cy="2691"/>
          </a:xfrm>
        </p:grpSpPr>
        <p:sp>
          <p:nvSpPr>
            <p:cNvPr id="7" name="AutoShape 7">
              <a:extLst>
                <a:ext uri="{FF2B5EF4-FFF2-40B4-BE49-F238E27FC236}">
                  <a16:creationId xmlns:a16="http://schemas.microsoft.com/office/drawing/2014/main" id="{0C17CDAA-EEF0-4E35-AE56-D7C52775CFC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429" y="1535"/>
              <a:ext cx="1852" cy="2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F1490A11-90F3-4B21-A0FB-D01CFEDAF5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84517">
              <a:off x="831" y="1517"/>
              <a:ext cx="1951" cy="269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12">
            <a:extLst>
              <a:ext uri="{FF2B5EF4-FFF2-40B4-BE49-F238E27FC236}">
                <a16:creationId xmlns:a16="http://schemas.microsoft.com/office/drawing/2014/main" id="{B73AE335-D878-4FAD-93A6-F767E7E30B54}"/>
              </a:ext>
            </a:extLst>
          </p:cNvPr>
          <p:cNvGrpSpPr>
            <a:grpSpLocks noChangeAspect="1"/>
          </p:cNvGrpSpPr>
          <p:nvPr/>
        </p:nvGrpSpPr>
        <p:grpSpPr bwMode="auto">
          <a:xfrm rot="2239184">
            <a:off x="7972836" y="2177702"/>
            <a:ext cx="3325812" cy="4657725"/>
            <a:chOff x="2093" y="2189"/>
            <a:chExt cx="2095" cy="2934"/>
          </a:xfrm>
        </p:grpSpPr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7136E30-E93B-4349-B044-7ACF29426C3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93" y="2189"/>
              <a:ext cx="2095" cy="293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1" name="Picture 13">
              <a:extLst>
                <a:ext uri="{FF2B5EF4-FFF2-40B4-BE49-F238E27FC236}">
                  <a16:creationId xmlns:a16="http://schemas.microsoft.com/office/drawing/2014/main" id="{1FF4F34B-AB52-4332-92C4-26C009903B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3" y="2189"/>
              <a:ext cx="2097" cy="293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113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44D3421-CFB1-4296-904C-9CD80000877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028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/>
              <a:t>Chronic Tests:  Pass/Fail or Chronic Value (</a:t>
            </a:r>
            <a:r>
              <a:rPr lang="en-US" sz="4800" dirty="0" err="1"/>
              <a:t>ChV</a:t>
            </a:r>
            <a:r>
              <a:rPr lang="en-US" sz="4800" dirty="0"/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6F3C78-D293-46C7-97C4-103E02F016B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5186" y="739991"/>
            <a:ext cx="7681626" cy="5346655"/>
          </a:xfrm>
          <a:prstGeom prst="rect">
            <a:avLst/>
          </a:prstGeom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873769A-CAB0-41EA-B088-BA269110CBA3}"/>
              </a:ext>
            </a:extLst>
          </p:cNvPr>
          <p:cNvGrpSpPr/>
          <p:nvPr/>
        </p:nvGrpSpPr>
        <p:grpSpPr>
          <a:xfrm>
            <a:off x="0" y="6023748"/>
            <a:ext cx="12191999" cy="977166"/>
            <a:chOff x="-10633" y="5087930"/>
            <a:chExt cx="9144000" cy="977166"/>
          </a:xfrm>
        </p:grpSpPr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139611A6-1D28-4DE2-9F85-97D026C5DB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633" y="5267980"/>
              <a:ext cx="9144000" cy="5632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sz="3600" b="1" dirty="0" err="1">
                  <a:solidFill>
                    <a:schemeClr val="accent2">
                      <a:lumMod val="50000"/>
                    </a:schemeClr>
                  </a:solidFill>
                </a:rPr>
                <a:t>ChV</a:t>
              </a:r>
              <a:r>
                <a:rPr lang="en-US" sz="3600" b="1" dirty="0">
                  <a:solidFill>
                    <a:schemeClr val="accent2">
                      <a:lumMod val="50000"/>
                    </a:schemeClr>
                  </a:solidFill>
                </a:rPr>
                <a:t> =    NOEC x LOEC  =    25 x 50 = 35.4%</a:t>
              </a:r>
            </a:p>
          </p:txBody>
        </p:sp>
        <p:sp>
          <p:nvSpPr>
            <p:cNvPr id="16" name="Rectangle 13">
              <a:extLst>
                <a:ext uri="{FF2B5EF4-FFF2-40B4-BE49-F238E27FC236}">
                  <a16:creationId xmlns:a16="http://schemas.microsoft.com/office/drawing/2014/main" id="{038AEE5A-FFBE-4F3E-91C2-3597142775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8607" y="5141766"/>
              <a:ext cx="3108063" cy="92333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5400" b="1" dirty="0">
                  <a:solidFill>
                    <a:schemeClr val="accent2">
                      <a:lumMod val="50000"/>
                    </a:schemeClr>
                  </a:solidFill>
                  <a:sym typeface="Symbol" pitchFamily="18" charset="2"/>
                </a:rPr>
                <a:t></a:t>
              </a:r>
              <a:r>
                <a:rPr lang="en-US" sz="5400" b="1" baseline="100000" dirty="0">
                  <a:solidFill>
                    <a:schemeClr val="accent2">
                      <a:lumMod val="50000"/>
                    </a:schemeClr>
                  </a:solidFill>
                  <a:sym typeface="Symbol" pitchFamily="18" charset="2"/>
                </a:rPr>
                <a:t>___________</a:t>
              </a:r>
              <a:endParaRPr lang="en-US" sz="5400" b="1" baseline="1000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6796B240-DC9C-482D-B3AA-69DB4160A1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8492" y="5087930"/>
              <a:ext cx="1887777" cy="92333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5400" b="1" dirty="0">
                  <a:solidFill>
                    <a:schemeClr val="accent2">
                      <a:lumMod val="50000"/>
                    </a:schemeClr>
                  </a:solidFill>
                  <a:sym typeface="Symbol" pitchFamily="18" charset="2"/>
                </a:rPr>
                <a:t></a:t>
              </a:r>
              <a:r>
                <a:rPr lang="en-US" sz="5400" b="1" baseline="100000" dirty="0">
                  <a:solidFill>
                    <a:schemeClr val="accent2">
                      <a:lumMod val="50000"/>
                    </a:schemeClr>
                  </a:solidFill>
                  <a:sym typeface="Symbol" pitchFamily="18" charset="2"/>
                </a:rPr>
                <a:t>______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576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EF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animal&#10;&#10;Description automatically generated">
            <a:extLst>
              <a:ext uri="{FF2B5EF4-FFF2-40B4-BE49-F238E27FC236}">
                <a16:creationId xmlns:a16="http://schemas.microsoft.com/office/drawing/2014/main" id="{4AA25727-18BE-475E-A0E4-4198D139C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6525" y="1156726"/>
            <a:ext cx="5467380" cy="6073797"/>
          </a:xfrm>
          <a:prstGeom prst="rect">
            <a:avLst/>
          </a:prstGeom>
        </p:spPr>
      </p:pic>
      <p:pic>
        <p:nvPicPr>
          <p:cNvPr id="6" name="Picture 5" descr="A picture containing animal, sitting, doughnut, donut&#10;&#10;Description automatically generated">
            <a:extLst>
              <a:ext uri="{FF2B5EF4-FFF2-40B4-BE49-F238E27FC236}">
                <a16:creationId xmlns:a16="http://schemas.microsoft.com/office/drawing/2014/main" id="{BDA8C328-B76F-4BF8-98DF-9484154D0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0004" y="935336"/>
            <a:ext cx="5996791" cy="62951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9439"/>
            <a:ext cx="12192000" cy="78652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Toxicant Exposure with </a:t>
            </a:r>
            <a:r>
              <a:rPr lang="en-US" sz="4800" i="1" dirty="0" err="1"/>
              <a:t>Ceriodaphnia</a:t>
            </a:r>
            <a:endParaRPr lang="en-US" sz="4800" i="1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057589C-1D65-484B-B32A-773DB2261A41}"/>
              </a:ext>
            </a:extLst>
          </p:cNvPr>
          <p:cNvSpPr txBox="1">
            <a:spLocks/>
          </p:cNvSpPr>
          <p:nvPr/>
        </p:nvSpPr>
        <p:spPr>
          <a:xfrm>
            <a:off x="4118995" y="1090032"/>
            <a:ext cx="3954010" cy="7865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Small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6B5217D-B4A8-432E-9234-5EF3EE75E373}"/>
              </a:ext>
            </a:extLst>
          </p:cNvPr>
          <p:cNvSpPr txBox="1">
            <a:spLocks/>
          </p:cNvSpPr>
          <p:nvPr/>
        </p:nvSpPr>
        <p:spPr>
          <a:xfrm>
            <a:off x="1" y="1039802"/>
            <a:ext cx="4176521" cy="7865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Healthy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A34A086-056D-4891-ADD4-1F3811161D96}"/>
              </a:ext>
            </a:extLst>
          </p:cNvPr>
          <p:cNvSpPr txBox="1">
            <a:spLocks/>
          </p:cNvSpPr>
          <p:nvPr/>
        </p:nvSpPr>
        <p:spPr>
          <a:xfrm>
            <a:off x="8073005" y="1074359"/>
            <a:ext cx="4061470" cy="7865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Clear</a:t>
            </a:r>
          </a:p>
        </p:txBody>
      </p:sp>
      <p:pic>
        <p:nvPicPr>
          <p:cNvPr id="4" name="Picture 3" descr="A picture containing animal, cup, chocolate, sitting&#10;&#10;Description automatically generated">
            <a:extLst>
              <a:ext uri="{FF2B5EF4-FFF2-40B4-BE49-F238E27FC236}">
                <a16:creationId xmlns:a16="http://schemas.microsoft.com/office/drawing/2014/main" id="{35CE384E-08BF-4250-B75E-B0F264EFE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909" y="1594277"/>
            <a:ext cx="4697326" cy="541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7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14335"/>
            <a:ext cx="12192000" cy="956472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Toxicant Exposure with Minnows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337E0E3-CAEE-4FEC-9227-1EF8CAE2E44E}"/>
              </a:ext>
            </a:extLst>
          </p:cNvPr>
          <p:cNvSpPr txBox="1">
            <a:spLocks/>
          </p:cNvSpPr>
          <p:nvPr/>
        </p:nvSpPr>
        <p:spPr>
          <a:xfrm>
            <a:off x="-32085" y="2082993"/>
            <a:ext cx="4010525" cy="7865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Healthy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3BC8BEB-66D1-41CE-9086-BC97CBF4F03C}"/>
              </a:ext>
            </a:extLst>
          </p:cNvPr>
          <p:cNvSpPr txBox="1">
            <a:spLocks/>
          </p:cNvSpPr>
          <p:nvPr/>
        </p:nvSpPr>
        <p:spPr>
          <a:xfrm>
            <a:off x="3978440" y="2148436"/>
            <a:ext cx="4010525" cy="7865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Small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AAD15BC-A36B-4AD3-A22D-F63EBE5A9B3D}"/>
              </a:ext>
            </a:extLst>
          </p:cNvPr>
          <p:cNvSpPr txBox="1">
            <a:spLocks/>
          </p:cNvSpPr>
          <p:nvPr/>
        </p:nvSpPr>
        <p:spPr>
          <a:xfrm>
            <a:off x="8133347" y="2082993"/>
            <a:ext cx="4042610" cy="7865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Stressed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6E436DBF-641C-4CFC-A67C-691C299AD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3" y="2911504"/>
            <a:ext cx="4090909" cy="3455615"/>
          </a:xfrm>
          <a:prstGeom prst="rect">
            <a:avLst/>
          </a:prstGeom>
        </p:spPr>
      </p:pic>
      <p:pic>
        <p:nvPicPr>
          <p:cNvPr id="9" name="Picture 8" descr="A picture containing indoor, monitor, sitting, white&#10;&#10;Description automatically generated">
            <a:extLst>
              <a:ext uri="{FF2B5EF4-FFF2-40B4-BE49-F238E27FC236}">
                <a16:creationId xmlns:a16="http://schemas.microsoft.com/office/drawing/2014/main" id="{954B80CC-6F16-44B4-937A-6DAB0EAC8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5358" y="2909556"/>
            <a:ext cx="4081283" cy="3455615"/>
          </a:xfrm>
          <a:prstGeom prst="rect">
            <a:avLst/>
          </a:prstGeom>
        </p:spPr>
      </p:pic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BC1AA1DB-6AFA-4762-A232-8709BBCDE8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1091" y="2907608"/>
            <a:ext cx="4090909" cy="345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5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25F5B-BB3D-4C89-A18F-BC5B4F200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5176"/>
            <a:ext cx="7147932" cy="1088136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Acute Toxicity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5BEFF-E7B3-473C-BBFA-D1420CD89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5976" y="2375433"/>
            <a:ext cx="4655979" cy="2107134"/>
          </a:xfrm>
        </p:spPr>
        <p:txBody>
          <a:bodyPr>
            <a:normAutofit/>
          </a:bodyPr>
          <a:lstStyle/>
          <a:p>
            <a:r>
              <a:rPr lang="en-US" sz="3600" dirty="0"/>
              <a:t>Short-term exposure</a:t>
            </a:r>
          </a:p>
          <a:p>
            <a:r>
              <a:rPr lang="en-US" sz="3600" dirty="0"/>
              <a:t>24 or 48 hours</a:t>
            </a:r>
          </a:p>
          <a:p>
            <a:r>
              <a:rPr lang="en-US" sz="3600" dirty="0"/>
              <a:t>Evaluating 1 sample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340D19-042C-417B-843A-8720055110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7920" t="4436" r="45122" b="7652"/>
          <a:stretch/>
        </p:blipFill>
        <p:spPr>
          <a:xfrm>
            <a:off x="7237142" y="78287"/>
            <a:ext cx="4772722" cy="6701426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491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25F5B-BB3D-4C89-A18F-BC5B4F200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7076"/>
            <a:ext cx="5531005" cy="1088136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Chronic Toxicity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5BEFF-E7B3-473C-BBFA-D1420CD89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248" y="1910731"/>
            <a:ext cx="4628507" cy="3036538"/>
          </a:xfrm>
        </p:spPr>
        <p:txBody>
          <a:bodyPr>
            <a:normAutofit/>
          </a:bodyPr>
          <a:lstStyle/>
          <a:p>
            <a:r>
              <a:rPr lang="en-US" sz="3600" dirty="0"/>
              <a:t>Long-term exposure</a:t>
            </a:r>
          </a:p>
          <a:p>
            <a:r>
              <a:rPr lang="en-US" sz="3600" dirty="0"/>
              <a:t>7 days</a:t>
            </a:r>
          </a:p>
          <a:p>
            <a:r>
              <a:rPr lang="en-US" sz="3600" dirty="0"/>
              <a:t>Evaluating </a:t>
            </a:r>
            <a:br>
              <a:rPr lang="en-US" sz="3600" dirty="0"/>
            </a:br>
            <a:r>
              <a:rPr lang="en-US" sz="3600" dirty="0"/>
              <a:t>2 or 3 samples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75542C-A748-49C2-B33D-00C99530F9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17430" r="4810" b="7393"/>
          <a:stretch/>
        </p:blipFill>
        <p:spPr>
          <a:xfrm>
            <a:off x="5531005" y="1315212"/>
            <a:ext cx="6399492" cy="4062499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217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" y="138169"/>
            <a:ext cx="6193501" cy="672325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Invertebrates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9774C4EE-1DC9-45E0-A85A-595B2D90C6E4}"/>
              </a:ext>
            </a:extLst>
          </p:cNvPr>
          <p:cNvSpPr txBox="1">
            <a:spLocks/>
          </p:cNvSpPr>
          <p:nvPr/>
        </p:nvSpPr>
        <p:spPr>
          <a:xfrm>
            <a:off x="6170116" y="198503"/>
            <a:ext cx="6021884" cy="6723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500" dirty="0">
                <a:solidFill>
                  <a:schemeClr val="tx1"/>
                </a:solidFill>
              </a:rPr>
              <a:t>Water flea</a:t>
            </a:r>
          </a:p>
          <a:p>
            <a:pPr algn="ctr"/>
            <a:r>
              <a:rPr lang="en-US" sz="2500" i="1" dirty="0" err="1">
                <a:solidFill>
                  <a:schemeClr val="tx1"/>
                </a:solidFill>
              </a:rPr>
              <a:t>Ceriodaphnia</a:t>
            </a:r>
            <a:r>
              <a:rPr lang="en-US" sz="2500" i="1" dirty="0">
                <a:solidFill>
                  <a:schemeClr val="tx1"/>
                </a:solidFill>
              </a:rPr>
              <a:t> </a:t>
            </a:r>
            <a:r>
              <a:rPr lang="en-US" sz="2500" i="1" dirty="0" err="1">
                <a:solidFill>
                  <a:schemeClr val="tx1"/>
                </a:solidFill>
              </a:rPr>
              <a:t>dubia</a:t>
            </a:r>
            <a:endParaRPr lang="en-US" sz="2500" i="1" dirty="0">
              <a:solidFill>
                <a:schemeClr val="tx1"/>
              </a:solidFill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B3A70EF5-E070-47BF-953E-A29EC242C490}"/>
              </a:ext>
            </a:extLst>
          </p:cNvPr>
          <p:cNvSpPr txBox="1">
            <a:spLocks/>
          </p:cNvSpPr>
          <p:nvPr/>
        </p:nvSpPr>
        <p:spPr>
          <a:xfrm>
            <a:off x="1" y="1441116"/>
            <a:ext cx="6170116" cy="6138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500" dirty="0">
                <a:solidFill>
                  <a:schemeClr val="tx1"/>
                </a:solidFill>
              </a:rPr>
              <a:t>Mysid shrimp</a:t>
            </a:r>
          </a:p>
          <a:p>
            <a:pPr algn="ctr"/>
            <a:r>
              <a:rPr lang="en-US" sz="2500" i="1" dirty="0" err="1">
                <a:solidFill>
                  <a:schemeClr val="tx1"/>
                </a:solidFill>
              </a:rPr>
              <a:t>Americamysis</a:t>
            </a:r>
            <a:r>
              <a:rPr lang="en-US" sz="2500" i="1" dirty="0">
                <a:solidFill>
                  <a:schemeClr val="tx1"/>
                </a:solidFill>
              </a:rPr>
              <a:t> </a:t>
            </a:r>
            <a:r>
              <a:rPr lang="en-US" sz="2500" i="1" dirty="0" err="1">
                <a:solidFill>
                  <a:schemeClr val="tx1"/>
                </a:solidFill>
              </a:rPr>
              <a:t>bahia</a:t>
            </a:r>
            <a:endParaRPr lang="en-US" sz="2500" i="1" dirty="0">
              <a:solidFill>
                <a:schemeClr val="tx1"/>
              </a:solidFill>
            </a:endParaRPr>
          </a:p>
        </p:txBody>
      </p:sp>
      <p:pic>
        <p:nvPicPr>
          <p:cNvPr id="5" name="Picture 4" descr="A picture containing indoor, animal, piece, sitting&#10;&#10;Description automatically generated">
            <a:extLst>
              <a:ext uri="{FF2B5EF4-FFF2-40B4-BE49-F238E27FC236}">
                <a16:creationId xmlns:a16="http://schemas.microsoft.com/office/drawing/2014/main" id="{4D7AC587-1017-4483-9DFF-284262113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032" y="2102920"/>
            <a:ext cx="6218182" cy="4755080"/>
          </a:xfrm>
          <a:prstGeom prst="rect">
            <a:avLst/>
          </a:prstGeom>
        </p:spPr>
      </p:pic>
      <p:pic>
        <p:nvPicPr>
          <p:cNvPr id="10" name="Picture 9" descr="A picture containing animal, sitting, black, small&#10;&#10;Description automatically generated">
            <a:extLst>
              <a:ext uri="{FF2B5EF4-FFF2-40B4-BE49-F238E27FC236}">
                <a16:creationId xmlns:a16="http://schemas.microsoft.com/office/drawing/2014/main" id="{0BCBB1F1-971B-4E29-921B-4D597D6C46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3502" y="957465"/>
            <a:ext cx="6035294" cy="590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ird, white, photo, table&#10;&#10;Description automatically generated">
            <a:extLst>
              <a:ext uri="{FF2B5EF4-FFF2-40B4-BE49-F238E27FC236}">
                <a16:creationId xmlns:a16="http://schemas.microsoft.com/office/drawing/2014/main" id="{473313B8-D1CE-4471-A7AF-86224774BB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80239" y="0"/>
            <a:ext cx="5563636" cy="6718716"/>
          </a:xfrm>
          <a:prstGeom prst="rect">
            <a:avLst/>
          </a:prstGeom>
        </p:spPr>
      </p:pic>
      <p:pic>
        <p:nvPicPr>
          <p:cNvPr id="5" name="Picture 4" descr="A picture containing food, photo, cake, white&#10;&#10;Description automatically generated">
            <a:extLst>
              <a:ext uri="{FF2B5EF4-FFF2-40B4-BE49-F238E27FC236}">
                <a16:creationId xmlns:a16="http://schemas.microsoft.com/office/drawing/2014/main" id="{767452BD-0704-4946-9792-60B855F30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400" y="1008060"/>
            <a:ext cx="6420321" cy="561176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" y="122443"/>
            <a:ext cx="6567636" cy="739220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Vertebrates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293F6C07-303B-41A7-9F25-B5992741D3BD}"/>
              </a:ext>
            </a:extLst>
          </p:cNvPr>
          <p:cNvSpPr txBox="1">
            <a:spLocks/>
          </p:cNvSpPr>
          <p:nvPr/>
        </p:nvSpPr>
        <p:spPr>
          <a:xfrm>
            <a:off x="109889" y="1419433"/>
            <a:ext cx="6375133" cy="6138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500" dirty="0">
                <a:solidFill>
                  <a:schemeClr val="tx1"/>
                </a:solidFill>
              </a:rPr>
              <a:t>Inland silversides</a:t>
            </a:r>
          </a:p>
          <a:p>
            <a:pPr algn="ctr"/>
            <a:r>
              <a:rPr lang="en-US" sz="2500" i="1" dirty="0" err="1">
                <a:solidFill>
                  <a:schemeClr val="tx1"/>
                </a:solidFill>
              </a:rPr>
              <a:t>Menidia</a:t>
            </a:r>
            <a:r>
              <a:rPr lang="en-US" sz="2500" i="1" dirty="0">
                <a:solidFill>
                  <a:schemeClr val="tx1"/>
                </a:solidFill>
              </a:rPr>
              <a:t> </a:t>
            </a:r>
            <a:r>
              <a:rPr lang="en-US" sz="2500" i="1" dirty="0" err="1">
                <a:solidFill>
                  <a:schemeClr val="tx1"/>
                </a:solidFill>
              </a:rPr>
              <a:t>beryllina</a:t>
            </a:r>
            <a:endParaRPr lang="en-US" sz="2500" i="1" dirty="0">
              <a:solidFill>
                <a:schemeClr val="tx1"/>
              </a:solidFill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6B079F7D-6A90-47F1-9FF2-778066E4A4D7}"/>
              </a:ext>
            </a:extLst>
          </p:cNvPr>
          <p:cNvSpPr txBox="1">
            <a:spLocks/>
          </p:cNvSpPr>
          <p:nvPr/>
        </p:nvSpPr>
        <p:spPr>
          <a:xfrm>
            <a:off x="6567636" y="289456"/>
            <a:ext cx="5514474" cy="6138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500" dirty="0">
                <a:solidFill>
                  <a:schemeClr val="tx1"/>
                </a:solidFill>
              </a:rPr>
              <a:t>Fathead minnows</a:t>
            </a:r>
          </a:p>
          <a:p>
            <a:pPr algn="ctr"/>
            <a:r>
              <a:rPr lang="en-US" sz="2500" i="1" dirty="0" err="1">
                <a:solidFill>
                  <a:schemeClr val="tx1"/>
                </a:solidFill>
              </a:rPr>
              <a:t>Pimephales</a:t>
            </a:r>
            <a:r>
              <a:rPr lang="en-US" sz="2500" i="1" dirty="0">
                <a:solidFill>
                  <a:schemeClr val="tx1"/>
                </a:solidFill>
              </a:rPr>
              <a:t> </a:t>
            </a:r>
            <a:r>
              <a:rPr lang="en-US" sz="2500" i="1" dirty="0" err="1">
                <a:solidFill>
                  <a:schemeClr val="tx1"/>
                </a:solidFill>
              </a:rPr>
              <a:t>promelas</a:t>
            </a:r>
            <a:endParaRPr lang="en-US" sz="25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01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25F5B-BB3D-4C89-A18F-BC5B4F200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33" y="40254"/>
            <a:ext cx="4120944" cy="828324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Scheduling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5BEFF-E7B3-473C-BBFA-D1420CD89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2176" y="3849265"/>
            <a:ext cx="7589824" cy="255425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en-US" sz="2400" dirty="0"/>
              <a:t>Enough space / glassware for testing</a:t>
            </a:r>
          </a:p>
          <a:p>
            <a:pPr marL="45720" indent="0" algn="ctr">
              <a:buNone/>
            </a:pPr>
            <a:r>
              <a:rPr lang="en-US" sz="2400" dirty="0"/>
              <a:t>Number of organisms needed</a:t>
            </a:r>
          </a:p>
          <a:p>
            <a:pPr marL="45720" indent="0" algn="ctr">
              <a:buNone/>
            </a:pPr>
            <a:r>
              <a:rPr lang="en-US" sz="2400" dirty="0"/>
              <a:t>Salt water organisms are purchased</a:t>
            </a:r>
            <a:br>
              <a:rPr lang="en-US" sz="2400" dirty="0"/>
            </a:br>
            <a:r>
              <a:rPr lang="en-US" sz="2400" dirty="0"/>
              <a:t>and each batch needs to be QC checked</a:t>
            </a:r>
          </a:p>
          <a:p>
            <a:pPr marL="45720" indent="0" algn="ctr">
              <a:buNone/>
            </a:pPr>
            <a:r>
              <a:rPr lang="en-US" sz="2400" dirty="0"/>
              <a:t>Research testing</a:t>
            </a:r>
          </a:p>
          <a:p>
            <a:pPr marL="45720" indent="0" algn="ctr">
              <a:buNone/>
            </a:pPr>
            <a:r>
              <a:rPr lang="en-US" sz="2400" dirty="0"/>
              <a:t>Reporting deadlines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379FEB-F2CA-438D-8D42-A90C5DF66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1877" y="94672"/>
            <a:ext cx="6330422" cy="3560862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5B3458-CCE1-49AE-8782-0F5FD18914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34"/>
          <a:stretch/>
        </p:blipFill>
        <p:spPr>
          <a:xfrm>
            <a:off x="481232" y="935202"/>
            <a:ext cx="4120944" cy="5828126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945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25F5B-BB3D-4C89-A18F-BC5B4F200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36"/>
            <a:ext cx="5525152" cy="757072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Sample Kits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5BEFF-E7B3-473C-BBFA-D1420CD89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93817"/>
            <a:ext cx="5525152" cy="5195206"/>
          </a:xfrm>
        </p:spPr>
        <p:txBody>
          <a:bodyPr>
            <a:normAutofit fontScale="25000" lnSpcReduction="20000"/>
          </a:bodyPr>
          <a:lstStyle/>
          <a:p>
            <a:pPr marL="45720" indent="0" algn="ctr">
              <a:buNone/>
            </a:pPr>
            <a:r>
              <a:rPr lang="en-US" sz="12800" dirty="0"/>
              <a:t>Did you receive your kit?</a:t>
            </a:r>
          </a:p>
          <a:p>
            <a:pPr marL="45720" indent="0" algn="ctr">
              <a:buNone/>
            </a:pPr>
            <a:endParaRPr lang="en-US" sz="4000" dirty="0"/>
          </a:p>
          <a:p>
            <a:pPr marL="45720" indent="0" algn="ctr">
              <a:buNone/>
            </a:pPr>
            <a:r>
              <a:rPr lang="en-US" sz="12800" dirty="0"/>
              <a:t>When you get your kits, </a:t>
            </a:r>
            <a:br>
              <a:rPr lang="en-US" sz="12800" dirty="0"/>
            </a:br>
            <a:r>
              <a:rPr lang="en-US" sz="12800" dirty="0"/>
              <a:t>make sure you have </a:t>
            </a:r>
            <a:br>
              <a:rPr lang="en-US" sz="12800" dirty="0"/>
            </a:br>
            <a:r>
              <a:rPr lang="en-US" sz="12800" dirty="0"/>
              <a:t>everything you need!</a:t>
            </a:r>
          </a:p>
          <a:p>
            <a:pPr marL="45720" indent="0">
              <a:buNone/>
            </a:pPr>
            <a:endParaRPr lang="en-US" sz="4000" dirty="0"/>
          </a:p>
          <a:p>
            <a:pPr marL="320040" lvl="1" indent="0">
              <a:buNone/>
            </a:pPr>
            <a:r>
              <a:rPr lang="en-US" sz="12600" dirty="0"/>
              <a:t>In each cooler:</a:t>
            </a:r>
          </a:p>
          <a:p>
            <a:pPr lvl="3"/>
            <a:r>
              <a:rPr lang="en-US" sz="12200" dirty="0"/>
              <a:t>Zip lock bag</a:t>
            </a:r>
          </a:p>
          <a:p>
            <a:pPr lvl="3"/>
            <a:r>
              <a:rPr lang="en-US" sz="12200" dirty="0"/>
              <a:t>Instructions</a:t>
            </a:r>
          </a:p>
          <a:p>
            <a:pPr lvl="3"/>
            <a:r>
              <a:rPr lang="en-US" sz="12200" dirty="0"/>
              <a:t>Chain-of-Custody</a:t>
            </a:r>
          </a:p>
          <a:p>
            <a:pPr lvl="3"/>
            <a:r>
              <a:rPr lang="en-US" sz="12200" dirty="0"/>
              <a:t>Custody Seals</a:t>
            </a:r>
          </a:p>
          <a:p>
            <a:pPr lvl="3"/>
            <a:r>
              <a:rPr lang="en-US" sz="12200" dirty="0"/>
              <a:t>Return Shipping Label</a:t>
            </a:r>
          </a:p>
          <a:p>
            <a:pPr lvl="3"/>
            <a:r>
              <a:rPr lang="en-US" sz="12200" dirty="0"/>
              <a:t>Trash Bag</a:t>
            </a:r>
          </a:p>
          <a:p>
            <a:pPr lvl="3"/>
            <a:r>
              <a:rPr lang="en-US" sz="12200" dirty="0" err="1"/>
              <a:t>Cubitainer</a:t>
            </a:r>
            <a:r>
              <a:rPr lang="en-US" sz="12200" dirty="0"/>
              <a:t>(s)</a:t>
            </a:r>
          </a:p>
          <a:p>
            <a:pPr marL="45720" indent="0">
              <a:buNone/>
            </a:pPr>
            <a:endParaRPr lang="en-US" sz="3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9B100C-E9E2-4133-A08E-0B3DF44BB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89097">
            <a:off x="6143501" y="524473"/>
            <a:ext cx="4095315" cy="5873852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04D0C5-0058-4091-A738-173D27BD2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65211">
            <a:off x="7176203" y="874190"/>
            <a:ext cx="4334428" cy="5563590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276A9F21-67A9-4329-915B-EFAA6CC3AC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05" t="40519" r="1332" b="41992"/>
          <a:stretch/>
        </p:blipFill>
        <p:spPr>
          <a:xfrm rot="20483505">
            <a:off x="6649479" y="4963617"/>
            <a:ext cx="4634503" cy="49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2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EBC4B49-0290-4493-B8F2-8E106B99C2C7}"/>
              </a:ext>
            </a:extLst>
          </p:cNvPr>
          <p:cNvSpPr txBox="1">
            <a:spLocks/>
          </p:cNvSpPr>
          <p:nvPr/>
        </p:nvSpPr>
        <p:spPr>
          <a:xfrm>
            <a:off x="-116956" y="3991864"/>
            <a:ext cx="2924894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Make sure</a:t>
            </a:r>
          </a:p>
          <a:p>
            <a:pPr algn="ctr"/>
            <a:r>
              <a:rPr lang="en-US" sz="3200" dirty="0"/>
              <a:t>the test information we have is correct!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Correct any information that may be wrong.</a:t>
            </a:r>
          </a:p>
          <a:p>
            <a:pPr algn="ctr"/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F2D34B-6583-4E97-8884-ADCB77B97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938" y="180239"/>
            <a:ext cx="9232900" cy="4702098"/>
          </a:xfrm>
          <a:prstGeom prst="rect">
            <a:avLst/>
          </a:prstGeom>
          <a:ln w="38100">
            <a:solidFill>
              <a:schemeClr val="bg1">
                <a:lumMod val="6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CEDEFF-C32F-4173-8664-CC0061C83D9F}"/>
              </a:ext>
            </a:extLst>
          </p:cNvPr>
          <p:cNvSpPr/>
          <p:nvPr/>
        </p:nvSpPr>
        <p:spPr>
          <a:xfrm>
            <a:off x="2807938" y="180239"/>
            <a:ext cx="9232900" cy="152156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4E9A5E2-41A6-4E02-9344-E53157119D00}"/>
              </a:ext>
            </a:extLst>
          </p:cNvPr>
          <p:cNvSpPr txBox="1">
            <a:spLocks/>
          </p:cNvSpPr>
          <p:nvPr/>
        </p:nvSpPr>
        <p:spPr>
          <a:xfrm>
            <a:off x="2388838" y="4983163"/>
            <a:ext cx="9893300" cy="6961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This is what we use to know what testing to perform.</a:t>
            </a:r>
          </a:p>
        </p:txBody>
      </p:sp>
    </p:spTree>
    <p:extLst>
      <p:ext uri="{BB962C8B-B14F-4D97-AF65-F5344CB8AC3E}">
        <p14:creationId xmlns:p14="http://schemas.microsoft.com/office/powerpoint/2010/main" val="421658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cean 16x9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ean painting presentation (widescreen).potx" id="{7D8F5DB3-F878-46D5-AF2D-2DD5B7369221}" vid="{9251DF30-C224-466C-9BFA-3064FAD55731}"/>
    </a:ext>
  </a:extLst>
</a:theme>
</file>

<file path=ppt/theme/theme2.xml><?xml version="1.0" encoding="utf-8"?>
<a:theme xmlns:a="http://schemas.openxmlformats.org/drawingml/2006/main" name="Office Theme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 painting presentation (widescreen)</Template>
  <TotalTime>26912</TotalTime>
  <Words>588</Words>
  <Application>Microsoft Office PowerPoint</Application>
  <PresentationFormat>Widescreen</PresentationFormat>
  <Paragraphs>218</Paragraphs>
  <Slides>22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Georgia</vt:lpstr>
      <vt:lpstr>Ocean 16x9</vt:lpstr>
      <vt:lpstr>Whole Effluent Toxicity (WET) Methods</vt:lpstr>
      <vt:lpstr>Whole Effluent Toxicity (WET) Methods</vt:lpstr>
      <vt:lpstr>Acute Toxicity</vt:lpstr>
      <vt:lpstr>Chronic Toxicity</vt:lpstr>
      <vt:lpstr>Invertebrates</vt:lpstr>
      <vt:lpstr>Vertebrates</vt:lpstr>
      <vt:lpstr>Scheduling</vt:lpstr>
      <vt:lpstr>Sample Kits</vt:lpstr>
      <vt:lpstr>PowerPoint Presentation</vt:lpstr>
      <vt:lpstr>Sample Preparation</vt:lpstr>
      <vt:lpstr>Dilution Water</vt:lpstr>
      <vt:lpstr>If Present, Other Organisms Removed</vt:lpstr>
      <vt:lpstr>Basic Chemical Analyses</vt:lpstr>
      <vt:lpstr>Controlled Test  Conditions</vt:lpstr>
      <vt:lpstr>Organism Age</vt:lpstr>
      <vt:lpstr>Test Conditions</vt:lpstr>
      <vt:lpstr>PowerPoint Presentation</vt:lpstr>
      <vt:lpstr>PowerPoint Presentation</vt:lpstr>
      <vt:lpstr>Ceriodaphnia Tests Survival and Reproduction</vt:lpstr>
      <vt:lpstr>PowerPoint Presentation</vt:lpstr>
      <vt:lpstr>Toxicant Exposure with Ceriodaphnia</vt:lpstr>
      <vt:lpstr>Toxicant Exposure with Minnows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James Sumner</dc:creator>
  <cp:lastModifiedBy>James Sumner</cp:lastModifiedBy>
  <cp:revision>371</cp:revision>
  <cp:lastPrinted>2019-04-13T15:23:19Z</cp:lastPrinted>
  <dcterms:created xsi:type="dcterms:W3CDTF">2018-03-05T19:44:43Z</dcterms:created>
  <dcterms:modified xsi:type="dcterms:W3CDTF">2020-05-14T13:59:35Z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